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4" r:id="rId2"/>
    <p:sldId id="262" r:id="rId3"/>
    <p:sldId id="261" r:id="rId4"/>
    <p:sldId id="259" r:id="rId5"/>
    <p:sldId id="260" r:id="rId6"/>
    <p:sldId id="256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5BC46"/>
    <a:srgbClr val="D0CECE"/>
    <a:srgbClr val="66A34E"/>
    <a:srgbClr val="84B570"/>
    <a:srgbClr val="A6CF85"/>
    <a:srgbClr val="84BD56"/>
    <a:srgbClr val="67A34F"/>
    <a:srgbClr val="CA4546"/>
    <a:srgbClr val="002366"/>
    <a:srgbClr val="6400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Tigran%20M.%20Davtyan\Desktop\Ameria%20slides\Local%20Bond%20Market_Data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Tigran%20M.%20Davtyan\Desktop\TEAM%20SLB\fees\Placement_report_AMAMTLB23ER4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Tigran%20M.%20Davtyan\Desktop\Ameria%20slides\new\cbonds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Tigran%20M.%20Davtyan\Desktop\Ameria%20slides\new\cbonds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Tigran%20M.%20Davtyan\Desktop\Ameria%20slides\new\cbonds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773090173385649"/>
          <c:y val="0.11943009722590245"/>
          <c:w val="0.42976645635020311"/>
          <c:h val="0.74725151681919788"/>
        </c:manualLayout>
      </c:layout>
      <c:pieChart>
        <c:varyColors val="1"/>
        <c:ser>
          <c:idx val="0"/>
          <c:order val="0"/>
          <c:cat>
            <c:strRef>
              <c:f>cbonds!$B$3:$B$9</c:f>
              <c:strCache>
                <c:ptCount val="7"/>
                <c:pt idx="0">
                  <c:v>Америабанк</c:v>
                </c:pt>
                <c:pt idx="1">
                  <c:v>Армсвисбанк</c:v>
                </c:pt>
                <c:pt idx="2">
                  <c:v>АКБА БАНК</c:v>
                </c:pt>
                <c:pt idx="3">
                  <c:v>АМИО БАНК</c:v>
                </c:pt>
                <c:pt idx="4">
                  <c:v>ЭВОКАБАНК</c:v>
                </c:pt>
                <c:pt idx="5">
                  <c:v>Конверс Банк </c:v>
                </c:pt>
                <c:pt idx="6">
                  <c:v>Другое</c:v>
                </c:pt>
              </c:strCache>
            </c:strRef>
          </c:cat>
          <c:val>
            <c:numRef>
              <c:f>cbonds!$C$3:$C$9</c:f>
            </c:numRef>
          </c:val>
          <c:extLst>
            <c:ext xmlns:c16="http://schemas.microsoft.com/office/drawing/2014/chart" uri="{C3380CC4-5D6E-409C-BE32-E72D297353CC}">
              <c16:uniqueId val="{00000000-FEE8-43DE-8A1F-AEA0BB848737}"/>
            </c:ext>
          </c:extLst>
        </c:ser>
        <c:ser>
          <c:idx val="1"/>
          <c:order val="1"/>
          <c:cat>
            <c:strRef>
              <c:f>cbonds!$B$3:$B$9</c:f>
              <c:strCache>
                <c:ptCount val="7"/>
                <c:pt idx="0">
                  <c:v>Америабанк</c:v>
                </c:pt>
                <c:pt idx="1">
                  <c:v>Армсвисбанк</c:v>
                </c:pt>
                <c:pt idx="2">
                  <c:v>АКБА БАНК</c:v>
                </c:pt>
                <c:pt idx="3">
                  <c:v>АМИО БАНК</c:v>
                </c:pt>
                <c:pt idx="4">
                  <c:v>ЭВОКАБАНК</c:v>
                </c:pt>
                <c:pt idx="5">
                  <c:v>Конверс Банк </c:v>
                </c:pt>
                <c:pt idx="6">
                  <c:v>Другое</c:v>
                </c:pt>
              </c:strCache>
            </c:strRef>
          </c:cat>
          <c:val>
            <c:numRef>
              <c:f>cbonds!$D$3:$D$9</c:f>
            </c:numRef>
          </c:val>
          <c:extLst>
            <c:ext xmlns:c16="http://schemas.microsoft.com/office/drawing/2014/chart" uri="{C3380CC4-5D6E-409C-BE32-E72D297353CC}">
              <c16:uniqueId val="{00000001-FEE8-43DE-8A1F-AEA0BB848737}"/>
            </c:ext>
          </c:extLst>
        </c:ser>
        <c:ser>
          <c:idx val="2"/>
          <c:order val="2"/>
          <c:cat>
            <c:strRef>
              <c:f>cbonds!$B$3:$B$9</c:f>
              <c:strCache>
                <c:ptCount val="7"/>
                <c:pt idx="0">
                  <c:v>Америабанк</c:v>
                </c:pt>
                <c:pt idx="1">
                  <c:v>Армсвисбанк</c:v>
                </c:pt>
                <c:pt idx="2">
                  <c:v>АКБА БАНК</c:v>
                </c:pt>
                <c:pt idx="3">
                  <c:v>АМИО БАНК</c:v>
                </c:pt>
                <c:pt idx="4">
                  <c:v>ЭВОКАБАНК</c:v>
                </c:pt>
                <c:pt idx="5">
                  <c:v>Конверс Банк </c:v>
                </c:pt>
                <c:pt idx="6">
                  <c:v>Другое</c:v>
                </c:pt>
              </c:strCache>
            </c:strRef>
          </c:cat>
          <c:val>
            <c:numRef>
              <c:f>cbonds!$E$3:$E$9</c:f>
            </c:numRef>
          </c:val>
          <c:extLst>
            <c:ext xmlns:c16="http://schemas.microsoft.com/office/drawing/2014/chart" uri="{C3380CC4-5D6E-409C-BE32-E72D297353CC}">
              <c16:uniqueId val="{00000002-FEE8-43DE-8A1F-AEA0BB848737}"/>
            </c:ext>
          </c:extLst>
        </c:ser>
        <c:ser>
          <c:idx val="3"/>
          <c:order val="3"/>
          <c:dPt>
            <c:idx val="0"/>
            <c:bubble3D val="0"/>
            <c:spPr>
              <a:solidFill>
                <a:srgbClr val="84BD56">
                  <a:alpha val="72000"/>
                </a:srgb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FEE8-43DE-8A1F-AEA0BB848737}"/>
              </c:ext>
            </c:extLst>
          </c:dPt>
          <c:dPt>
            <c:idx val="1"/>
            <c:bubble3D val="0"/>
            <c:spPr>
              <a:solidFill>
                <a:srgbClr val="CA4546">
                  <a:alpha val="72000"/>
                </a:srgb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FEE8-43DE-8A1F-AEA0BB848737}"/>
              </c:ext>
            </c:extLst>
          </c:dPt>
          <c:dPt>
            <c:idx val="2"/>
            <c:bubble3D val="0"/>
            <c:spPr>
              <a:solidFill>
                <a:srgbClr val="01A487">
                  <a:alpha val="72000"/>
                </a:srgb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8-FEE8-43DE-8A1F-AEA0BB848737}"/>
              </c:ext>
            </c:extLst>
          </c:dPt>
          <c:dPt>
            <c:idx val="3"/>
            <c:bubble3D val="0"/>
            <c:spPr>
              <a:solidFill>
                <a:srgbClr val="A5CEF5">
                  <a:alpha val="72000"/>
                </a:srgb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A-FEE8-43DE-8A1F-AEA0BB848737}"/>
              </c:ext>
            </c:extLst>
          </c:dPt>
          <c:dPt>
            <c:idx val="4"/>
            <c:bubble3D val="0"/>
            <c:spPr>
              <a:solidFill>
                <a:srgbClr val="6400DC">
                  <a:alpha val="54000"/>
                </a:srgb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C-FEE8-43DE-8A1F-AEA0BB848737}"/>
              </c:ext>
            </c:extLst>
          </c:dPt>
          <c:dPt>
            <c:idx val="5"/>
            <c:bubble3D val="0"/>
            <c:spPr>
              <a:solidFill>
                <a:srgbClr val="002366">
                  <a:alpha val="60000"/>
                </a:srgb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E-FEE8-43DE-8A1F-AEA0BB848737}"/>
              </c:ext>
            </c:extLst>
          </c:dPt>
          <c:dPt>
            <c:idx val="6"/>
            <c:bubble3D val="0"/>
            <c:spPr>
              <a:solidFill>
                <a:schemeClr val="tx2">
                  <a:lumMod val="40000"/>
                  <a:lumOff val="60000"/>
                  <a:alpha val="72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0-FEE8-43DE-8A1F-AEA0BB848737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cbonds!$B$3:$B$9</c:f>
              <c:strCache>
                <c:ptCount val="7"/>
                <c:pt idx="0">
                  <c:v>Америабанк</c:v>
                </c:pt>
                <c:pt idx="1">
                  <c:v>Армсвисбанк</c:v>
                </c:pt>
                <c:pt idx="2">
                  <c:v>АКБА БАНК</c:v>
                </c:pt>
                <c:pt idx="3">
                  <c:v>АМИО БАНК</c:v>
                </c:pt>
                <c:pt idx="4">
                  <c:v>ЭВОКАБАНК</c:v>
                </c:pt>
                <c:pt idx="5">
                  <c:v>Конверс Банк </c:v>
                </c:pt>
                <c:pt idx="6">
                  <c:v>Другое</c:v>
                </c:pt>
              </c:strCache>
            </c:strRef>
          </c:cat>
          <c:val>
            <c:numRef>
              <c:f>cbonds!$F$3:$F$9</c:f>
              <c:numCache>
                <c:formatCode>#,##0.00</c:formatCode>
                <c:ptCount val="7"/>
                <c:pt idx="0">
                  <c:v>48.41</c:v>
                </c:pt>
                <c:pt idx="1">
                  <c:v>7.72</c:v>
                </c:pt>
                <c:pt idx="2">
                  <c:v>6.87</c:v>
                </c:pt>
                <c:pt idx="3">
                  <c:v>6.69</c:v>
                </c:pt>
                <c:pt idx="4">
                  <c:v>6.07</c:v>
                </c:pt>
                <c:pt idx="5">
                  <c:v>4.74</c:v>
                </c:pt>
                <c:pt idx="6">
                  <c:v>19.510000000000002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1-FEE8-43DE-8A1F-AEA0BB84873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3199146459129274"/>
          <c:y val="0.24469347682816633"/>
          <c:w val="0.17688390646084493"/>
          <c:h val="0.4736792183155323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3504811898512682"/>
          <c:y val="0.12525298920968211"/>
          <c:w val="0.32990376202974631"/>
          <c:h val="0.54983960338291049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DDC9-488C-A5E2-2BAE27D70F0E}"/>
              </c:ext>
            </c:extLst>
          </c:dPt>
          <c:dPt>
            <c:idx val="1"/>
            <c:bubble3D val="0"/>
            <c:spPr>
              <a:solidFill>
                <a:schemeClr val="tx2">
                  <a:lumMod val="20000"/>
                  <a:lumOff val="8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DDC9-488C-A5E2-2BAE27D70F0E}"/>
              </c:ext>
            </c:extLst>
          </c:dPt>
          <c:dPt>
            <c:idx val="2"/>
            <c:bubble3D val="0"/>
            <c:spPr>
              <a:solidFill>
                <a:schemeClr val="accent5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DDC9-488C-A5E2-2BAE27D70F0E}"/>
              </c:ext>
            </c:extLst>
          </c:dPt>
          <c:dLbls>
            <c:dLbl>
              <c:idx val="0"/>
              <c:layout>
                <c:manualLayout>
                  <c:x val="3.0555555555555555E-2"/>
                  <c:y val="-8.7962962962962965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DDC9-488C-A5E2-2BAE27D70F0E}"/>
                </c:ext>
              </c:extLst>
            </c:dLbl>
            <c:dLbl>
              <c:idx val="1"/>
              <c:layout>
                <c:manualLayout>
                  <c:x val="5.2777777777777674E-2"/>
                  <c:y val="-6.0185185185185182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DDC9-488C-A5E2-2BAE27D70F0E}"/>
                </c:ext>
              </c:extLst>
            </c:dLbl>
            <c:dLbl>
              <c:idx val="2"/>
              <c:layout>
                <c:manualLayout>
                  <c:x val="-8.0555555555555561E-2"/>
                  <c:y val="-4.6296296296297144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DDC9-488C-A5E2-2BAE27D70F0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'placement report '!$C$3:$C$5</c:f>
              <c:strCache>
                <c:ptCount val="3"/>
                <c:pt idx="0">
                  <c:v>Розничные инвесторы* </c:v>
                </c:pt>
                <c:pt idx="1">
                  <c:v>Местные институциональные инвесторы** </c:v>
                </c:pt>
                <c:pt idx="2">
                  <c:v>Учреждения по финансированию развития</c:v>
                </c:pt>
              </c:strCache>
            </c:strRef>
          </c:cat>
          <c:val>
            <c:numRef>
              <c:f>'placement report '!$D$3:$D$5</c:f>
              <c:numCache>
                <c:formatCode>#,##0</c:formatCode>
                <c:ptCount val="3"/>
                <c:pt idx="0">
                  <c:v>6286739.5632300656</c:v>
                </c:pt>
                <c:pt idx="1">
                  <c:v>9616364.7536820732</c:v>
                </c:pt>
                <c:pt idx="2">
                  <c:v>59000400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DDC9-488C-A5E2-2BAE27D70F0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chemeClr val="accent5">
                  <a:lumMod val="50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rgbClr val="84B570"/>
              </a:solidFill>
              <a:ln w="9525" cap="flat" cmpd="sng" algn="ctr">
                <a:solidFill>
                  <a:schemeClr val="accent6">
                    <a:lumMod val="20000"/>
                    <a:lumOff val="80000"/>
                  </a:schemeClr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3907-411A-8BED-65E3E60B1E9C}"/>
              </c:ext>
            </c:extLst>
          </c:dPt>
          <c:dPt>
            <c:idx val="1"/>
            <c:bubble3D val="0"/>
            <c:spPr>
              <a:solidFill>
                <a:srgbClr val="D0CECE"/>
              </a:solidFill>
              <a:ln w="9525" cap="flat" cmpd="sng" algn="ctr">
                <a:solidFill>
                  <a:schemeClr val="tx2">
                    <a:lumMod val="20000"/>
                    <a:lumOff val="80000"/>
                  </a:schemeClr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3-3907-411A-8BED-65E3E60B1E9C}"/>
              </c:ext>
            </c:extLst>
          </c:dPt>
          <c:dLbls>
            <c:dLbl>
              <c:idx val="0"/>
              <c:layout>
                <c:manualLayout>
                  <c:x val="0.18119272358282157"/>
                  <c:y val="-5.7189367659065404E-2"/>
                </c:manualLayout>
              </c:layout>
              <c:tx>
                <c:rich>
                  <a:bodyPr/>
                  <a:lstStyle/>
                  <a:p>
                    <a:r>
                      <a:rPr lang="en-US" b="1" dirty="0" smtClean="0">
                        <a:solidFill>
                          <a:srgbClr val="68BD45"/>
                        </a:solidFill>
                      </a:rPr>
                      <a:t>30%</a:t>
                    </a:r>
                    <a:endParaRPr lang="en-US" b="1" dirty="0">
                      <a:solidFill>
                        <a:srgbClr val="68BD45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190218482776118"/>
                      <c:h val="0.2277141127616383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3907-411A-8BED-65E3E60B1E9C}"/>
                </c:ext>
              </c:extLst>
            </c:dLbl>
            <c:dLbl>
              <c:idx val="1"/>
              <c:layout>
                <c:manualLayout>
                  <c:x val="-0.14302359490556532"/>
                  <c:y val="1.789805709166813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050" b="0" i="0" u="none" strike="noStrike" kern="1200" baseline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b="1" dirty="0" smtClean="0">
                        <a:solidFill>
                          <a:schemeClr val="bg1">
                            <a:lumMod val="50000"/>
                          </a:schemeClr>
                        </a:solidFill>
                      </a:rPr>
                      <a:t>70%</a:t>
                    </a:r>
                    <a:endParaRPr lang="en-US" b="1" dirty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50" b="0" i="0" u="none" strike="noStrike" kern="1200" baseline="0">
                      <a:solidFill>
                        <a:schemeClr val="bg1">
                          <a:lumMod val="5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847224321179579"/>
                      <c:h val="0.2277143631803700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3907-411A-8BED-65E3E60B1E9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val>
            <c:numRef>
              <c:f>Sheet1!$G$5:$H$5</c:f>
              <c:numCache>
                <c:formatCode>0.00%</c:formatCode>
                <c:ptCount val="2"/>
                <c:pt idx="0">
                  <c:v>0.30499999999999999</c:v>
                </c:pt>
                <c:pt idx="1">
                  <c:v>0.69500000000000006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907-411A-8BED-65E3E60B1E9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rgbClr val="84B570"/>
              </a:solidFill>
              <a:ln w="9525" cap="flat" cmpd="sng" algn="ctr">
                <a:solidFill>
                  <a:schemeClr val="accent6">
                    <a:lumMod val="40000"/>
                    <a:lumOff val="60000"/>
                  </a:schemeClr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C782-41DD-9D5C-B0222A3E1D17}"/>
              </c:ext>
            </c:extLst>
          </c:dPt>
          <c:dPt>
            <c:idx val="1"/>
            <c:bubble3D val="0"/>
            <c:spPr>
              <a:solidFill>
                <a:srgbClr val="D0CECE"/>
              </a:solidFill>
              <a:ln w="9525" cap="flat" cmpd="sng" algn="ctr">
                <a:solidFill>
                  <a:schemeClr val="tx2">
                    <a:lumMod val="20000"/>
                    <a:lumOff val="80000"/>
                  </a:schemeClr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3-C782-41DD-9D5C-B0222A3E1D17}"/>
              </c:ext>
            </c:extLst>
          </c:dPt>
          <c:dLbls>
            <c:dLbl>
              <c:idx val="0"/>
              <c:layout>
                <c:manualLayout>
                  <c:x val="0.14143166581869332"/>
                  <c:y val="1.2904019059764421E-3"/>
                </c:manualLayout>
              </c:layout>
              <c:tx>
                <c:rich>
                  <a:bodyPr/>
                  <a:lstStyle/>
                  <a:p>
                    <a:r>
                      <a:rPr lang="en-US" sz="1050" b="1" dirty="0" smtClean="0">
                        <a:solidFill>
                          <a:srgbClr val="68BD45"/>
                        </a:solidFill>
                      </a:rPr>
                      <a:t>48%</a:t>
                    </a:r>
                    <a:endParaRPr lang="en-US" b="1" dirty="0">
                      <a:solidFill>
                        <a:srgbClr val="68BD45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167740203972083"/>
                      <c:h val="0.2281615497076023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C782-41DD-9D5C-B0222A3E1D17}"/>
                </c:ext>
              </c:extLst>
            </c:dLbl>
            <c:dLbl>
              <c:idx val="1"/>
              <c:layout>
                <c:manualLayout>
                  <c:x val="-0.12748266019214077"/>
                  <c:y val="0.1900553870983518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900" b="0" i="0" u="none" strike="noStrike" kern="1200" baseline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050" b="1" dirty="0" smtClean="0">
                        <a:solidFill>
                          <a:schemeClr val="bg1">
                            <a:lumMod val="50000"/>
                          </a:schemeClr>
                        </a:solidFill>
                      </a:rPr>
                      <a:t>52%</a:t>
                    </a:r>
                    <a:endParaRPr lang="en-US" b="1" dirty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0" i="0" u="none" strike="noStrike" kern="1200" baseline="0">
                      <a:solidFill>
                        <a:schemeClr val="bg1">
                          <a:lumMod val="5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180622651637143"/>
                      <c:h val="0.2281615497076023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C782-41DD-9D5C-B0222A3E1D1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val>
            <c:numRef>
              <c:f>Sheet1!$G$7:$H$7</c:f>
              <c:numCache>
                <c:formatCode>0.00%</c:formatCode>
                <c:ptCount val="2"/>
                <c:pt idx="0">
                  <c:v>0.48409999999999997</c:v>
                </c:pt>
                <c:pt idx="1">
                  <c:v>0.51590000000000003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782-41DD-9D5C-B0222A3E1D1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rgbClr val="84B570"/>
              </a:solidFill>
              <a:ln w="9525" cap="flat" cmpd="sng" algn="ctr">
                <a:solidFill>
                  <a:schemeClr val="accent6">
                    <a:lumMod val="40000"/>
                    <a:lumOff val="60000"/>
                  </a:schemeClr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4FD9-4A72-A0AE-3CAB9077688E}"/>
              </c:ext>
            </c:extLst>
          </c:dPt>
          <c:dPt>
            <c:idx val="1"/>
            <c:bubble3D val="0"/>
            <c:spPr>
              <a:solidFill>
                <a:schemeClr val="bg2">
                  <a:lumMod val="90000"/>
                </a:schemeClr>
              </a:solidFill>
              <a:ln w="9525" cap="flat" cmpd="sng" algn="ctr">
                <a:solidFill>
                  <a:schemeClr val="tx2">
                    <a:lumMod val="20000"/>
                    <a:lumOff val="80000"/>
                  </a:schemeClr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3-4FD9-4A72-A0AE-3CAB9077688E}"/>
              </c:ext>
            </c:extLst>
          </c:dPt>
          <c:dLbls>
            <c:dLbl>
              <c:idx val="0"/>
              <c:layout>
                <c:manualLayout>
                  <c:x val="0.14761137949543746"/>
                  <c:y val="-8.62663906142167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050" b="1" i="0" u="none" strike="noStrike" kern="1200" baseline="0">
                        <a:solidFill>
                          <a:schemeClr val="accent6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050" b="1" smtClean="0">
                        <a:solidFill>
                          <a:schemeClr val="accent6"/>
                        </a:solidFill>
                      </a:rPr>
                      <a:t>50%</a:t>
                    </a:r>
                    <a:endParaRPr lang="en-US" sz="1050" b="1" dirty="0">
                      <a:solidFill>
                        <a:schemeClr val="accent6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50" b="1" i="0" u="none" strike="noStrike" kern="1200" baseline="0">
                      <a:solidFill>
                        <a:schemeClr val="accent6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4FD9-4A72-A0AE-3CAB9077688E}"/>
                </c:ext>
              </c:extLst>
            </c:dLbl>
            <c:dLbl>
              <c:idx val="1"/>
              <c:layout>
                <c:manualLayout>
                  <c:x val="-0.13419216317767044"/>
                  <c:y val="1.725327812284334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900" b="0" i="0" u="none" strike="noStrike" kern="1200" baseline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050" b="1" dirty="0" smtClean="0">
                        <a:solidFill>
                          <a:schemeClr val="bg1">
                            <a:lumMod val="50000"/>
                          </a:schemeClr>
                        </a:solidFill>
                      </a:rPr>
                      <a:t>50%</a:t>
                    </a:r>
                    <a:endParaRPr lang="en-US" sz="1050" b="1" dirty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0" i="0" u="none" strike="noStrike" kern="1200" baseline="0">
                      <a:solidFill>
                        <a:schemeClr val="bg1">
                          <a:lumMod val="5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4FD9-4A72-A0AE-3CAB9077688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val>
            <c:numRef>
              <c:f>Sheet1!$G$8:$H$8</c:f>
              <c:numCache>
                <c:formatCode>0.00%</c:formatCode>
                <c:ptCount val="2"/>
                <c:pt idx="0">
                  <c:v>0.49890000000000001</c:v>
                </c:pt>
                <c:pt idx="1">
                  <c:v>0.50109999999999999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FD9-4A72-A0AE-3CAB9077688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4">
  <cs:axisTitle>
    <cs:lnRef idx="0"/>
    <cs:fillRef idx="0"/>
    <cs:effectRef idx="0"/>
    <cs:fontRef idx="minor">
      <a:schemeClr val="tx1">
        <a:lumMod val="50000"/>
        <a:lumOff val="50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/>
    <cs:fillRef idx="2">
      <cs:styleClr val="auto"/>
    </cs:fillRef>
    <cs:effectRef idx="1"/>
    <cs:fontRef idx="minor">
      <a:schemeClr val="dk1"/>
    </cs:fontRef>
    <cs:spPr/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400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54">
  <cs:axisTitle>
    <cs:lnRef idx="0"/>
    <cs:fillRef idx="0"/>
    <cs:effectRef idx="0"/>
    <cs:fontRef idx="minor">
      <a:schemeClr val="tx1">
        <a:lumMod val="50000"/>
        <a:lumOff val="50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/>
    <cs:fillRef idx="2">
      <cs:styleClr val="auto"/>
    </cs:fillRef>
    <cs:effectRef idx="1"/>
    <cs:fontRef idx="minor">
      <a:schemeClr val="dk1"/>
    </cs:fontRef>
    <cs:spPr/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400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54">
  <cs:axisTitle>
    <cs:lnRef idx="0"/>
    <cs:fillRef idx="0"/>
    <cs:effectRef idx="0"/>
    <cs:fontRef idx="minor">
      <a:schemeClr val="tx1">
        <a:lumMod val="50000"/>
        <a:lumOff val="50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/>
    <cs:fillRef idx="2">
      <cs:styleClr val="auto"/>
    </cs:fillRef>
    <cs:effectRef idx="1"/>
    <cs:fontRef idx="minor">
      <a:schemeClr val="dk1"/>
    </cs:fontRef>
    <cs:spPr/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400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90E054-DEC0-490B-8938-BC1225DDC1BA}" type="datetimeFigureOut">
              <a:rPr lang="en-US" smtClean="0"/>
              <a:t>19/03/25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200374-186F-4E7F-9DBC-69FBED10FA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3456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00374-186F-4E7F-9DBC-69FBED10FAB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82226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00374-186F-4E7F-9DBC-69FBED10FAB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36112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69B5B0-2A62-4888-AD2C-E284DE300B0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11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30C45-DA39-4DD3-9704-573FC6D90268}" type="datetimeFigureOut">
              <a:rPr lang="en-US" smtClean="0"/>
              <a:t>19/03/25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8F72A-13B1-4619-979A-F03DB010D8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93379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30C45-DA39-4DD3-9704-573FC6D90268}" type="datetimeFigureOut">
              <a:rPr lang="en-US" smtClean="0"/>
              <a:t>19/03/25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8F72A-13B1-4619-979A-F03DB010D8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9867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30C45-DA39-4DD3-9704-573FC6D90268}" type="datetimeFigureOut">
              <a:rPr lang="en-US" smtClean="0"/>
              <a:t>19/03/25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8F72A-13B1-4619-979A-F03DB010D8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1982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30C45-DA39-4DD3-9704-573FC6D90268}" type="datetimeFigureOut">
              <a:rPr lang="en-US" smtClean="0"/>
              <a:t>19/03/25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8F72A-13B1-4619-979A-F03DB010D8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1785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30C45-DA39-4DD3-9704-573FC6D90268}" type="datetimeFigureOut">
              <a:rPr lang="en-US" smtClean="0"/>
              <a:t>19/03/25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8F72A-13B1-4619-979A-F03DB010D8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26500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30C45-DA39-4DD3-9704-573FC6D90268}" type="datetimeFigureOut">
              <a:rPr lang="en-US" smtClean="0"/>
              <a:t>19/03/25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8F72A-13B1-4619-979A-F03DB010D8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34109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30C45-DA39-4DD3-9704-573FC6D90268}" type="datetimeFigureOut">
              <a:rPr lang="en-US" smtClean="0"/>
              <a:t>19/03/25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8F72A-13B1-4619-979A-F03DB010D8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72924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30C45-DA39-4DD3-9704-573FC6D90268}" type="datetimeFigureOut">
              <a:rPr lang="en-US" smtClean="0"/>
              <a:t>19/03/25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8F72A-13B1-4619-979A-F03DB010D8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7246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30C45-DA39-4DD3-9704-573FC6D90268}" type="datetimeFigureOut">
              <a:rPr lang="en-US" smtClean="0"/>
              <a:t>19/03/25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8F72A-13B1-4619-979A-F03DB010D8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132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30C45-DA39-4DD3-9704-573FC6D90268}" type="datetimeFigureOut">
              <a:rPr lang="en-US" smtClean="0"/>
              <a:t>19/03/25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8F72A-13B1-4619-979A-F03DB010D8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328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30C45-DA39-4DD3-9704-573FC6D90268}" type="datetimeFigureOut">
              <a:rPr lang="en-US" smtClean="0"/>
              <a:t>19/03/25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8F72A-13B1-4619-979A-F03DB010D8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70001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6092952" y="0"/>
            <a:ext cx="6099048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21" name="Rectangle 20"/>
          <p:cNvSpPr/>
          <p:nvPr userDrawn="1"/>
        </p:nvSpPr>
        <p:spPr>
          <a:xfrm>
            <a:off x="9168714" y="6030097"/>
            <a:ext cx="2751437" cy="6590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11" hasCustomPrompt="1"/>
          </p:nvPr>
        </p:nvSpPr>
        <p:spPr>
          <a:xfrm>
            <a:off x="385693" y="2725156"/>
            <a:ext cx="5430221" cy="725616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ts val="4960"/>
              </a:lnSpc>
              <a:buNone/>
              <a:defRPr lang="en-US" sz="4800" kern="1200" baseline="0" dirty="0" smtClean="0">
                <a:solidFill>
                  <a:schemeClr val="tx1"/>
                </a:solidFill>
                <a:latin typeface="Montserrat arm Light" pitchFamily="2" charset="77"/>
                <a:ea typeface="Montserrat arm" pitchFamily="2" charset="-128"/>
                <a:cs typeface="+mn-cs"/>
              </a:defRPr>
            </a:lvl1pPr>
          </a:lstStyle>
          <a:p>
            <a:pPr lvl="0"/>
            <a:r>
              <a:rPr lang="en-US" dirty="0" smtClean="0"/>
              <a:t>title of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2" hasCustomPrompt="1"/>
          </p:nvPr>
        </p:nvSpPr>
        <p:spPr>
          <a:xfrm>
            <a:off x="385693" y="3467248"/>
            <a:ext cx="5430221" cy="67490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en-US" sz="4800" b="1" kern="1200" dirty="0" smtClean="0">
                <a:solidFill>
                  <a:srgbClr val="64B445"/>
                </a:solidFill>
                <a:latin typeface="Montserrat arm" pitchFamily="2" charset="-128"/>
                <a:ea typeface="Montserrat arm" pitchFamily="2" charset="-128"/>
                <a:cs typeface="+mn-cs"/>
              </a:defRPr>
            </a:lvl1pPr>
          </a:lstStyle>
          <a:p>
            <a:pPr lvl="0"/>
            <a:r>
              <a:rPr lang="en-US" dirty="0" smtClean="0"/>
              <a:t>presentation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82268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30C45-DA39-4DD3-9704-573FC6D90268}" type="datetimeFigureOut">
              <a:rPr lang="en-US" smtClean="0"/>
              <a:t>19/03/25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38F72A-13B1-4619-979A-F03DB010D8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30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microsoft.com/office/2007/relationships/hdphoto" Target="../media/hdphoto1.wdp"/><Relationship Id="rId10" Type="http://schemas.openxmlformats.org/officeDocument/2006/relationships/image" Target="../media/image7.png"/><Relationship Id="rId4" Type="http://schemas.openxmlformats.org/officeDocument/2006/relationships/image" Target="../media/image4.png"/><Relationship Id="rId9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4.jpeg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3.emf"/><Relationship Id="rId11" Type="http://schemas.openxmlformats.org/officeDocument/2006/relationships/image" Target="../media/image17.png"/><Relationship Id="rId5" Type="http://schemas.openxmlformats.org/officeDocument/2006/relationships/oleObject" Target="../embeddings/oleObject1.bin"/><Relationship Id="rId10" Type="http://schemas.openxmlformats.org/officeDocument/2006/relationships/image" Target="../media/image16.png"/><Relationship Id="rId4" Type="http://schemas.openxmlformats.org/officeDocument/2006/relationships/notesSlide" Target="../notesSlides/notesSlide3.xml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1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75" r="24975"/>
          <a:stretch>
            <a:fillRect/>
          </a:stretch>
        </p:blipFill>
        <p:spPr>
          <a:xfrm>
            <a:off x="6517178" y="0"/>
            <a:ext cx="5674821" cy="6858000"/>
          </a:xfr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692" y="314729"/>
            <a:ext cx="3212869" cy="503571"/>
          </a:xfrm>
          <a:prstGeom prst="rect">
            <a:avLst/>
          </a:prstGeom>
        </p:spPr>
      </p:pic>
      <p:sp>
        <p:nvSpPr>
          <p:cNvPr id="11" name="Title 20">
            <a:extLst>
              <a:ext uri="{FF2B5EF4-FFF2-40B4-BE49-F238E27FC236}">
                <a16:creationId xmlns:a16="http://schemas.microsoft.com/office/drawing/2014/main" id="{8C00FBE7-DFC5-9849-BD24-B889CAAE135A}"/>
              </a:ext>
            </a:extLst>
          </p:cNvPr>
          <p:cNvSpPr txBox="1">
            <a:spLocks/>
          </p:cNvSpPr>
          <p:nvPr/>
        </p:nvSpPr>
        <p:spPr>
          <a:xfrm>
            <a:off x="374788" y="3534507"/>
            <a:ext cx="5504408" cy="829109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4088"/>
              </a:lnSpc>
            </a:pPr>
            <a:r>
              <a:rPr lang="en-US" sz="3600" b="1" dirty="0"/>
              <a:t>III Conference </a:t>
            </a:r>
            <a:endParaRPr lang="en-US" sz="3600" b="1" dirty="0" smtClean="0"/>
          </a:p>
          <a:p>
            <a:pPr>
              <a:lnSpc>
                <a:spcPts val="4088"/>
              </a:lnSpc>
            </a:pPr>
            <a:r>
              <a:rPr lang="en-US" sz="3600" b="1" dirty="0" smtClean="0"/>
              <a:t>Capital </a:t>
            </a:r>
            <a:r>
              <a:rPr lang="en-US" sz="3600" b="1" dirty="0"/>
              <a:t>Markets Armenia</a:t>
            </a:r>
          </a:p>
          <a:p>
            <a:pPr>
              <a:lnSpc>
                <a:spcPts val="4088"/>
              </a:lnSpc>
            </a:pPr>
            <a:endParaRPr lang="hy-AM" sz="9600" dirty="0">
              <a:solidFill>
                <a:srgbClr val="72BF44"/>
              </a:solidFill>
              <a:latin typeface="Montserrat arm SemiBold" panose="00000700000000000000" pitchFamily="50" charset="0"/>
              <a:ea typeface="Montserrat arm" pitchFamily="2" charset="-128"/>
            </a:endParaRP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20D54A37-C926-44CD-9CE2-63DB33782998}"/>
              </a:ext>
            </a:extLst>
          </p:cNvPr>
          <p:cNvSpPr txBox="1">
            <a:spLocks/>
          </p:cNvSpPr>
          <p:nvPr/>
        </p:nvSpPr>
        <p:spPr>
          <a:xfrm>
            <a:off x="385692" y="1466510"/>
            <a:ext cx="4855521" cy="611419"/>
          </a:xfrm>
          <a:prstGeom prst="rect">
            <a:avLst/>
          </a:prstGeom>
        </p:spPr>
        <p:txBody>
          <a:bodyPr vert="horz" lIns="118234" tIns="59117" rIns="118234" bIns="59117" rtlCol="0">
            <a:noAutofit/>
          </a:bodyPr>
          <a:lstStyle>
            <a:lvl1pPr marL="176799" indent="-176799" algn="l" defTabSz="707197" rtl="0" eaLnBrk="1" latinLnBrk="0" hangingPunct="1">
              <a:lnSpc>
                <a:spcPct val="90000"/>
              </a:lnSpc>
              <a:spcBef>
                <a:spcPts val="773"/>
              </a:spcBef>
              <a:buFont typeface="Arial" panose="020B0604020202020204" pitchFamily="34" charset="0"/>
              <a:buChar char="•"/>
              <a:defRPr sz="21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0398" indent="-176799" algn="l" defTabSz="707197" rtl="0" eaLnBrk="1" latinLnBrk="0" hangingPunct="1">
              <a:lnSpc>
                <a:spcPct val="90000"/>
              </a:lnSpc>
              <a:spcBef>
                <a:spcPts val="387"/>
              </a:spcBef>
              <a:buFont typeface="Arial" panose="020B0604020202020204" pitchFamily="34" charset="0"/>
              <a:buChar char="•"/>
              <a:defRPr sz="18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3996" indent="-176799" algn="l" defTabSz="707197" rtl="0" eaLnBrk="1" latinLnBrk="0" hangingPunct="1">
              <a:lnSpc>
                <a:spcPct val="90000"/>
              </a:lnSpc>
              <a:spcBef>
                <a:spcPts val="387"/>
              </a:spcBef>
              <a:buFont typeface="Arial" panose="020B0604020202020204" pitchFamily="34" charset="0"/>
              <a:buChar char="•"/>
              <a:defRPr sz="154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7595" indent="-176799" algn="l" defTabSz="707197" rtl="0" eaLnBrk="1" latinLnBrk="0" hangingPunct="1">
              <a:lnSpc>
                <a:spcPct val="90000"/>
              </a:lnSpc>
              <a:spcBef>
                <a:spcPts val="387"/>
              </a:spcBef>
              <a:buFont typeface="Arial" panose="020B0604020202020204" pitchFamily="34" charset="0"/>
              <a:buChar char="•"/>
              <a:defRPr sz="139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91193" indent="-176799" algn="l" defTabSz="707197" rtl="0" eaLnBrk="1" latinLnBrk="0" hangingPunct="1">
              <a:lnSpc>
                <a:spcPct val="90000"/>
              </a:lnSpc>
              <a:spcBef>
                <a:spcPts val="387"/>
              </a:spcBef>
              <a:buFont typeface="Arial" panose="020B0604020202020204" pitchFamily="34" charset="0"/>
              <a:buChar char="•"/>
              <a:defRPr sz="139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44792" indent="-176799" algn="l" defTabSz="707197" rtl="0" eaLnBrk="1" latinLnBrk="0" hangingPunct="1">
              <a:lnSpc>
                <a:spcPct val="90000"/>
              </a:lnSpc>
              <a:spcBef>
                <a:spcPts val="387"/>
              </a:spcBef>
              <a:buFont typeface="Arial" panose="020B0604020202020204" pitchFamily="34" charset="0"/>
              <a:buChar char="•"/>
              <a:defRPr sz="139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98390" indent="-176799" algn="l" defTabSz="707197" rtl="0" eaLnBrk="1" latinLnBrk="0" hangingPunct="1">
              <a:lnSpc>
                <a:spcPct val="90000"/>
              </a:lnSpc>
              <a:spcBef>
                <a:spcPts val="387"/>
              </a:spcBef>
              <a:buFont typeface="Arial" panose="020B0604020202020204" pitchFamily="34" charset="0"/>
              <a:buChar char="•"/>
              <a:defRPr sz="139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989" indent="-176799" algn="l" defTabSz="707197" rtl="0" eaLnBrk="1" latinLnBrk="0" hangingPunct="1">
              <a:lnSpc>
                <a:spcPct val="90000"/>
              </a:lnSpc>
              <a:spcBef>
                <a:spcPts val="387"/>
              </a:spcBef>
              <a:buFont typeface="Arial" panose="020B0604020202020204" pitchFamily="34" charset="0"/>
              <a:buChar char="•"/>
              <a:defRPr sz="139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05587" indent="-176799" algn="l" defTabSz="707197" rtl="0" eaLnBrk="1" latinLnBrk="0" hangingPunct="1">
              <a:lnSpc>
                <a:spcPct val="90000"/>
              </a:lnSpc>
              <a:spcBef>
                <a:spcPts val="387"/>
              </a:spcBef>
              <a:buFont typeface="Arial" panose="020B0604020202020204" pitchFamily="34" charset="0"/>
              <a:buChar char="•"/>
              <a:defRPr sz="139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endParaRPr lang="ru-RU" sz="2327" b="1" dirty="0">
              <a:latin typeface="Montserrat arm" pitchFamily="2" charset="-128"/>
              <a:ea typeface="Montserrat arm" pitchFamily="2" charset="-128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ru-RU" sz="2327" b="1" dirty="0">
                <a:solidFill>
                  <a:srgbClr val="65BC46"/>
                </a:solidFill>
                <a:latin typeface="Montserrat arm" pitchFamily="2" charset="-128"/>
                <a:ea typeface="Montserrat arm" pitchFamily="2" charset="-128"/>
              </a:rPr>
              <a:t>Развитие локального рынка капитала Армении</a:t>
            </a:r>
            <a:endParaRPr lang="en-US" sz="2327" b="1" dirty="0">
              <a:solidFill>
                <a:srgbClr val="65BC46"/>
              </a:solidFill>
              <a:latin typeface="Montserrat arm" pitchFamily="2" charset="-128"/>
              <a:ea typeface="Montserrat arm" pitchFamily="2" charset="-128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5692" y="5657671"/>
            <a:ext cx="39246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/>
              <a:t>Шушаник</a:t>
            </a:r>
            <a:r>
              <a:rPr lang="ru-RU" dirty="0"/>
              <a:t> </a:t>
            </a:r>
            <a:r>
              <a:rPr lang="ru-RU" dirty="0" smtClean="0"/>
              <a:t>Овсепян</a:t>
            </a:r>
            <a:r>
              <a:rPr lang="en-US" dirty="0" smtClean="0"/>
              <a:t>,</a:t>
            </a:r>
          </a:p>
          <a:p>
            <a:r>
              <a:rPr lang="ru-RU" dirty="0"/>
              <a:t>Руководитель отдела рынков капитала, </a:t>
            </a:r>
            <a:r>
              <a:rPr lang="ru-RU" dirty="0" err="1"/>
              <a:t>Америабанк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418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0557304-13BB-458D-812C-D7AB30DE287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343" y="235087"/>
            <a:ext cx="2974483" cy="466208"/>
          </a:xfrm>
          <a:prstGeom prst="rect">
            <a:avLst/>
          </a:prstGeom>
        </p:spPr>
      </p:pic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2054076" y="484565"/>
            <a:ext cx="7849088" cy="1264122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bg2">
                    <a:lumMod val="25000"/>
                  </a:schemeClr>
                </a:solidFill>
                <a:latin typeface="+mn-lt"/>
              </a:rPr>
              <a:t>Ведущий </a:t>
            </a:r>
            <a:r>
              <a:rPr lang="ru-RU" sz="3200" dirty="0" smtClean="0">
                <a:solidFill>
                  <a:schemeClr val="bg2">
                    <a:lumMod val="25000"/>
                  </a:schemeClr>
                </a:solidFill>
                <a:latin typeface="+mn-lt"/>
              </a:rPr>
              <a:t>организатор</a:t>
            </a:r>
            <a:r>
              <a:rPr lang="en-US" sz="3200" dirty="0" smtClean="0">
                <a:solidFill>
                  <a:schemeClr val="bg2">
                    <a:lumMod val="25000"/>
                  </a:schemeClr>
                </a:solidFill>
                <a:latin typeface="+mn-lt"/>
              </a:rPr>
              <a:t>/</a:t>
            </a:r>
            <a:r>
              <a:rPr lang="ru-RU" sz="3200" dirty="0" smtClean="0">
                <a:solidFill>
                  <a:schemeClr val="bg2">
                    <a:lumMod val="25000"/>
                  </a:schemeClr>
                </a:solidFill>
                <a:latin typeface="+mn-lt"/>
              </a:rPr>
              <a:t>андеррайтер на армянском </a:t>
            </a:r>
            <a:r>
              <a:rPr lang="ru-RU" sz="3200" dirty="0">
                <a:solidFill>
                  <a:schemeClr val="bg2">
                    <a:lumMod val="25000"/>
                  </a:schemeClr>
                </a:solidFill>
                <a:latin typeface="+mn-lt"/>
              </a:rPr>
              <a:t>рынке </a:t>
            </a:r>
          </a:p>
        </p:txBody>
      </p:sp>
      <p:grpSp>
        <p:nvGrpSpPr>
          <p:cNvPr id="49" name="Group 48"/>
          <p:cNvGrpSpPr/>
          <p:nvPr/>
        </p:nvGrpSpPr>
        <p:grpSpPr>
          <a:xfrm>
            <a:off x="278754" y="1826816"/>
            <a:ext cx="2815678" cy="546045"/>
            <a:chOff x="6511125" y="2689955"/>
            <a:chExt cx="2311463" cy="546045"/>
          </a:xfrm>
        </p:grpSpPr>
        <p:sp>
          <p:nvSpPr>
            <p:cNvPr id="50" name="Rectangle 49"/>
            <p:cNvSpPr/>
            <p:nvPr/>
          </p:nvSpPr>
          <p:spPr>
            <a:xfrm>
              <a:off x="7114478" y="2712780"/>
              <a:ext cx="170811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400" b="0" i="0" u="none" strike="noStrike" cap="none" normalizeH="0" baseline="0" noProof="0">
                  <a:ln>
                    <a:noFill/>
                  </a:ln>
                  <a:uLnTx/>
                  <a:uFillTx/>
                </a:rPr>
                <a:t>Опытная команда профессионалов рынка</a:t>
              </a:r>
            </a:p>
          </p:txBody>
        </p:sp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rgbClr val="64B445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511125" y="2689955"/>
              <a:ext cx="588747" cy="506809"/>
            </a:xfrm>
            <a:prstGeom prst="rect">
              <a:avLst/>
            </a:prstGeom>
          </p:spPr>
        </p:pic>
      </p:grpSp>
      <p:grpSp>
        <p:nvGrpSpPr>
          <p:cNvPr id="55" name="Group 54"/>
          <p:cNvGrpSpPr/>
          <p:nvPr/>
        </p:nvGrpSpPr>
        <p:grpSpPr>
          <a:xfrm>
            <a:off x="7875117" y="2626820"/>
            <a:ext cx="3446702" cy="954107"/>
            <a:chOff x="6646923" y="4517366"/>
            <a:chExt cx="3024280" cy="954107"/>
          </a:xfrm>
        </p:grpSpPr>
        <p:sp>
          <p:nvSpPr>
            <p:cNvPr id="56" name="Rectangle 55"/>
            <p:cNvSpPr/>
            <p:nvPr/>
          </p:nvSpPr>
          <p:spPr>
            <a:xfrm>
              <a:off x="7302985" y="4517366"/>
              <a:ext cx="2368218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400" b="0" i="0" u="none" strike="noStrike" cap="none" normalizeH="0" baseline="0" noProof="0">
                  <a:ln>
                    <a:noFill/>
                  </a:ln>
                  <a:uLnTx/>
                  <a:uFillTx/>
                </a:rPr>
                <a:t>Успешное привлечение международных организаций в процесс размещения местных корпоративных облигаций </a:t>
              </a:r>
            </a:p>
          </p:txBody>
        </p:sp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rgbClr val="64B445">
                  <a:shade val="45000"/>
                  <a:satMod val="135000"/>
                </a:srgbClr>
                <a:prstClr val="white"/>
              </a:duotone>
            </a:blip>
            <a:stretch>
              <a:fillRect/>
            </a:stretch>
          </p:blipFill>
          <p:spPr>
            <a:xfrm>
              <a:off x="6646923" y="4556633"/>
              <a:ext cx="656062" cy="608634"/>
            </a:xfrm>
            <a:prstGeom prst="rect">
              <a:avLst/>
            </a:prstGeom>
          </p:spPr>
        </p:pic>
      </p:grpSp>
      <p:grpSp>
        <p:nvGrpSpPr>
          <p:cNvPr id="16" name="Group 15"/>
          <p:cNvGrpSpPr/>
          <p:nvPr/>
        </p:nvGrpSpPr>
        <p:grpSpPr>
          <a:xfrm>
            <a:off x="1368758" y="2643691"/>
            <a:ext cx="4055102" cy="958781"/>
            <a:chOff x="6356861" y="2018102"/>
            <a:chExt cx="3744149" cy="783520"/>
          </a:xfrm>
        </p:grpSpPr>
        <p:pic>
          <p:nvPicPr>
            <p:cNvPr id="67" name="Picture 66"/>
            <p:cNvPicPr>
              <a:picLocks noChangeAspect="1"/>
            </p:cNvPicPr>
            <p:nvPr/>
          </p:nvPicPr>
          <p:blipFill rotWithShape="1">
            <a:blip r:embed="rId7" cstate="print">
              <a:duotone>
                <a:srgbClr val="64B445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420" t="14340" r="21969" b="19874"/>
            <a:stretch/>
          </p:blipFill>
          <p:spPr>
            <a:xfrm>
              <a:off x="6356861" y="2018102"/>
              <a:ext cx="509120" cy="662362"/>
            </a:xfrm>
            <a:prstGeom prst="rect">
              <a:avLst/>
            </a:prstGeom>
          </p:spPr>
        </p:pic>
        <p:sp>
          <p:nvSpPr>
            <p:cNvPr id="68" name="Rectangle 67"/>
            <p:cNvSpPr/>
            <p:nvPr/>
          </p:nvSpPr>
          <p:spPr>
            <a:xfrm>
              <a:off x="6883750" y="2021922"/>
              <a:ext cx="3217260" cy="77970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400"/>
                <a:t>Свободный доступ к рынкам (как к первичным, так и к вторичным) для розничных инвесторов через платформу MyInvest приложения MyAmeria</a:t>
              </a:r>
            </a:p>
          </p:txBody>
        </p:sp>
      </p:grpSp>
      <p:sp>
        <p:nvSpPr>
          <p:cNvPr id="17" name="Rectangle 16"/>
          <p:cNvSpPr/>
          <p:nvPr/>
        </p:nvSpPr>
        <p:spPr>
          <a:xfrm>
            <a:off x="665237" y="3988481"/>
            <a:ext cx="520766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chemeClr val="bg2">
                    <a:lumMod val="25000"/>
                  </a:schemeClr>
                </a:solidFill>
                <a:ea typeface="+mj-ea"/>
                <a:cs typeface="+mj-cs"/>
              </a:rPr>
              <a:t>Общий</a:t>
            </a:r>
            <a:r>
              <a:rPr lang="ru-RU" sz="2000" dirty="0"/>
              <a:t> объем корпоративных облигаций, выпущенных в 2024 г., достиг 750 млн </a:t>
            </a:r>
            <a:r>
              <a:rPr lang="ru-RU" sz="2000" dirty="0" smtClean="0"/>
              <a:t>дол</a:t>
            </a:r>
            <a:r>
              <a:rPr lang="ru-RU" sz="2000" dirty="0" smtClean="0"/>
              <a:t>ла</a:t>
            </a:r>
            <a:r>
              <a:rPr lang="ru-RU" sz="2000" dirty="0" smtClean="0"/>
              <a:t>ров </a:t>
            </a:r>
            <a:r>
              <a:rPr lang="ru-RU" sz="2000" dirty="0"/>
              <a:t>США</a:t>
            </a:r>
            <a:r>
              <a:rPr lang="ru-RU" sz="2000" dirty="0" smtClean="0"/>
              <a:t>*</a:t>
            </a:r>
            <a:r>
              <a:rPr lang="en-US" sz="2000" dirty="0" smtClean="0"/>
              <a:t>,</a:t>
            </a:r>
            <a:endParaRPr lang="ru-RU" sz="2000" dirty="0"/>
          </a:p>
          <a:p>
            <a:pPr algn="ctr"/>
            <a:r>
              <a:rPr lang="ru-RU" sz="2000" dirty="0" err="1">
                <a:solidFill>
                  <a:schemeClr val="bg2">
                    <a:lumMod val="25000"/>
                  </a:schemeClr>
                </a:solidFill>
                <a:ea typeface="+mj-ea"/>
                <a:cs typeface="+mj-cs"/>
              </a:rPr>
              <a:t>Америабанк</a:t>
            </a:r>
            <a:r>
              <a:rPr lang="ru-RU" sz="2000" dirty="0">
                <a:solidFill>
                  <a:schemeClr val="bg2">
                    <a:lumMod val="25000"/>
                  </a:schemeClr>
                </a:solidFill>
                <a:ea typeface="+mj-ea"/>
                <a:cs typeface="+mj-cs"/>
              </a:rPr>
              <a:t> лидирует с долей рынка 48%.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764585" y="6405705"/>
            <a:ext cx="5553174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900" b="1" i="1">
                <a:ea typeface="Times New Roman" panose="02020603050405020304" pitchFamily="18" charset="0"/>
                <a:cs typeface="Arial" panose="020B0604020202020204" pitchFamily="34" charset="0"/>
              </a:rPr>
              <a:t>Источник: </a:t>
            </a:r>
            <a:r>
              <a:rPr lang="ru-RU" sz="900" i="1">
                <a:ea typeface="Times New Roman" panose="02020603050405020304" pitchFamily="18" charset="0"/>
                <a:cs typeface="Arial" panose="020B0604020202020204" pitchFamily="34" charset="0"/>
              </a:rPr>
              <a:t>Cbonds, Bookrunner League Table of Local Armenian Bonds, 2024</a:t>
            </a:r>
          </a:p>
          <a:p>
            <a:r>
              <a:rPr lang="ru-RU" sz="900"/>
              <a:t/>
            </a:r>
            <a:br>
              <a:rPr lang="ru-RU" sz="900"/>
            </a:br>
            <a:endParaRPr lang="ru-RU" sz="900"/>
          </a:p>
        </p:txBody>
      </p:sp>
      <p:graphicFrame>
        <p:nvGraphicFramePr>
          <p:cNvPr id="21" name="Chart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94990133"/>
              </p:ext>
            </p:extLst>
          </p:nvPr>
        </p:nvGraphicFramePr>
        <p:xfrm>
          <a:off x="5872898" y="3103873"/>
          <a:ext cx="6397819" cy="36795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22" name="Rectangle 21"/>
          <p:cNvSpPr/>
          <p:nvPr/>
        </p:nvSpPr>
        <p:spPr>
          <a:xfrm>
            <a:off x="5764585" y="1805981"/>
            <a:ext cx="252822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defRPr/>
            </a:pPr>
            <a:r>
              <a:rPr lang="ru-RU" sz="1400"/>
              <a:t>Лучший инвестиционный банк в Армении по версии журнала Global Finance 10 лет подряд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0418" y="1860957"/>
            <a:ext cx="705369" cy="705369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72799" y="6034986"/>
            <a:ext cx="45856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i="1" dirty="0">
                <a:solidFill>
                  <a:schemeClr val="bg2">
                    <a:lumMod val="25000"/>
                  </a:schemeClr>
                </a:solidFill>
              </a:rPr>
              <a:t>*Общий объем </a:t>
            </a:r>
            <a:r>
              <a:rPr lang="ru-RU" sz="1400" i="1" dirty="0">
                <a:solidFill>
                  <a:schemeClr val="bg2">
                    <a:lumMod val="25000"/>
                  </a:schemeClr>
                </a:solidFill>
              </a:rPr>
              <a:t>Общий объем находящихся в обращении </a:t>
            </a:r>
            <a:endParaRPr lang="en-US" sz="1400" i="1" dirty="0" smtClean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ru-RU" sz="1400" i="1" dirty="0" smtClean="0">
                <a:solidFill>
                  <a:schemeClr val="bg2">
                    <a:lumMod val="25000"/>
                  </a:schemeClr>
                </a:solidFill>
              </a:rPr>
              <a:t>облигаций </a:t>
            </a:r>
            <a:r>
              <a:rPr lang="ru-RU" sz="1400" i="1" dirty="0">
                <a:solidFill>
                  <a:schemeClr val="bg2">
                    <a:lumMod val="25000"/>
                  </a:schemeClr>
                </a:solidFill>
              </a:rPr>
              <a:t>составил 1,5 млрд долларов США</a:t>
            </a:r>
          </a:p>
        </p:txBody>
      </p:sp>
    </p:spTree>
    <p:extLst>
      <p:ext uri="{BB962C8B-B14F-4D97-AF65-F5344CB8AC3E}">
        <p14:creationId xmlns:p14="http://schemas.microsoft.com/office/powerpoint/2010/main" val="76598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7761133"/>
              </p:ext>
            </p:extLst>
          </p:nvPr>
        </p:nvGraphicFramePr>
        <p:xfrm>
          <a:off x="840646" y="1951792"/>
          <a:ext cx="5669205" cy="3486926"/>
        </p:xfrm>
        <a:graphic>
          <a:graphicData uri="http://schemas.openxmlformats.org/drawingml/2006/table">
            <a:tbl>
              <a:tblPr/>
              <a:tblGrid>
                <a:gridCol w="22247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2228">
                  <a:extLst>
                    <a:ext uri="{9D8B030D-6E8A-4147-A177-3AD203B41FA5}">
                      <a16:colId xmlns:a16="http://schemas.microsoft.com/office/drawing/2014/main" val="598238596"/>
                    </a:ext>
                  </a:extLst>
                </a:gridCol>
                <a:gridCol w="17222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41007">
                <a:tc>
                  <a:txBody>
                    <a:bodyPr/>
                    <a:lstStyle/>
                    <a:p>
                      <a:pPr marL="0" indent="87313" algn="l" fontAlgn="ctr"/>
                      <a:r>
                        <a:rPr lang="ru-RU" sz="1400" b="1" i="0" u="none" strike="noStrike">
                          <a:solidFill>
                            <a:srgbClr val="003D73"/>
                          </a:solidFill>
                          <a:latin typeface="+mn-lt"/>
                          <a:ea typeface="+mn-ea"/>
                          <a:cs typeface="+mn-cs"/>
                        </a:rPr>
                        <a:t>Серии</a:t>
                      </a:r>
                    </a:p>
                  </a:txBody>
                  <a:tcPr marL="8775" marR="8775" marT="8775" marB="0" anchor="ctr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i="0" u="none" strike="noStrike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>
                          <a:solidFill>
                            <a:schemeClr val="tx1"/>
                          </a:solidFill>
                          <a:latin typeface="+mn-lt"/>
                        </a:rPr>
                        <a:t>Серия</a:t>
                      </a:r>
                      <a:r>
                        <a:rPr lang="ru-RU" sz="1400" b="0" i="0" u="none" strike="noStrike" baseline="0">
                          <a:solidFill>
                            <a:schemeClr val="tx1"/>
                          </a:solidFill>
                          <a:latin typeface="+mn-lt"/>
                        </a:rPr>
                        <a:t> 1</a:t>
                      </a:r>
                    </a:p>
                    <a:p>
                      <a:pPr algn="l" rtl="0" fontAlgn="ctr"/>
                      <a:endParaRPr lang="en-US" sz="1400" b="1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37160" marR="9144" marT="9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chemeClr val="tx1"/>
                          </a:solidFill>
                          <a:latin typeface="+mn-lt"/>
                        </a:rPr>
                        <a:t>Серия</a:t>
                      </a:r>
                      <a:r>
                        <a:rPr lang="ru-RU" sz="1400" b="0" i="0" u="none" strike="noStrike" baseline="0">
                          <a:solidFill>
                            <a:schemeClr val="tx1"/>
                          </a:solidFill>
                          <a:latin typeface="+mn-lt"/>
                        </a:rPr>
                        <a:t> 2</a:t>
                      </a:r>
                    </a:p>
                  </a:txBody>
                  <a:tcPr marL="137160" marR="9144" marT="9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6330670"/>
                  </a:ext>
                </a:extLst>
              </a:tr>
              <a:tr h="492944">
                <a:tc>
                  <a:txBody>
                    <a:bodyPr/>
                    <a:lstStyle/>
                    <a:p>
                      <a:pPr marL="0" marR="0" lvl="0" indent="87313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0" u="none" strike="noStrike">
                          <a:solidFill>
                            <a:srgbClr val="003D73"/>
                          </a:solidFill>
                          <a:latin typeface="+mn-lt"/>
                          <a:ea typeface="+mn-ea"/>
                          <a:cs typeface="+mn-cs"/>
                        </a:rPr>
                        <a:t>Цель размещения средств</a:t>
                      </a:r>
                    </a:p>
                  </a:txBody>
                  <a:tcPr marL="8775" marR="8775" marT="8775" marB="0" anchor="ctr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 baseline="0">
                          <a:solidFill>
                            <a:schemeClr val="tx1"/>
                          </a:solidFill>
                          <a:latin typeface="+mn-lt"/>
                        </a:rPr>
                        <a:t>Финансирование и рефинансирование зеленых проектов</a:t>
                      </a:r>
                    </a:p>
                  </a:txBody>
                  <a:tcPr marL="137160" marR="9144" marT="9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i="0" u="none" strike="noStrike" baseline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37160" marR="9144" marT="9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5457099"/>
                  </a:ext>
                </a:extLst>
              </a:tr>
              <a:tr h="285061">
                <a:tc>
                  <a:txBody>
                    <a:bodyPr/>
                    <a:lstStyle/>
                    <a:p>
                      <a:pPr marL="0" indent="87313" algn="l" fontAlgn="ctr"/>
                      <a:r>
                        <a:rPr lang="ru-RU" sz="1400" b="1" i="0" u="none" strike="noStrike">
                          <a:solidFill>
                            <a:srgbClr val="003D73"/>
                          </a:solidFill>
                          <a:latin typeface="+mn-lt"/>
                          <a:ea typeface="+mn-ea"/>
                          <a:cs typeface="+mn-cs"/>
                        </a:rPr>
                        <a:t>Период размещения</a:t>
                      </a:r>
                    </a:p>
                  </a:txBody>
                  <a:tcPr marL="8775" marR="8775" marT="8775" marB="0" anchor="ctr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15.07.2024 – 17.07.2024</a:t>
                      </a:r>
                    </a:p>
                  </a:txBody>
                  <a:tcPr marL="137160" marR="9144" marT="9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01.08.2024 – 20.08.2024</a:t>
                      </a:r>
                    </a:p>
                  </a:txBody>
                  <a:tcPr marL="137160" marR="9144" marT="9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6736421"/>
                  </a:ext>
                </a:extLst>
              </a:tr>
              <a:tr h="30641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87313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0" u="none" strike="noStrike">
                          <a:solidFill>
                            <a:srgbClr val="003D73"/>
                          </a:solidFill>
                          <a:latin typeface="+mn-lt"/>
                          <a:ea typeface="+mn-ea"/>
                          <a:cs typeface="+mn-cs"/>
                        </a:rPr>
                        <a:t>Размер</a:t>
                      </a:r>
                    </a:p>
                  </a:txBody>
                  <a:tcPr marL="8775" marR="8775" marT="8775" marB="0" anchor="ctr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 </a:t>
                      </a:r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млн</a:t>
                      </a:r>
                      <a:r>
                        <a:rPr lang="en-US" sz="14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40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долларов </a:t>
                      </a:r>
                      <a:r>
                        <a:rPr lang="ru-RU" sz="1400" b="0" i="0" u="none" strike="noStrike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США</a:t>
                      </a:r>
                    </a:p>
                  </a:txBody>
                  <a:tcPr marL="137160" marR="9144" marT="9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 </a:t>
                      </a:r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млн</a:t>
                      </a:r>
                      <a:r>
                        <a:rPr lang="en-US" sz="14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40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долларов </a:t>
                      </a:r>
                      <a:r>
                        <a:rPr lang="ru-RU" sz="1400" b="0" i="0" u="none" strike="noStrike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США</a:t>
                      </a:r>
                    </a:p>
                  </a:txBody>
                  <a:tcPr marL="137160" marR="9144" marT="9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641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indent="87313" algn="l" fontAlgn="ctr"/>
                      <a:r>
                        <a:rPr lang="ru-RU" sz="1400" b="1" i="0" u="none" strike="noStrike">
                          <a:solidFill>
                            <a:srgbClr val="003D73"/>
                          </a:solidFill>
                          <a:latin typeface="+mn-lt"/>
                          <a:ea typeface="+mn-ea"/>
                          <a:cs typeface="+mn-cs"/>
                        </a:rPr>
                        <a:t>Срок погашения</a:t>
                      </a:r>
                    </a:p>
                  </a:txBody>
                  <a:tcPr marL="8775" marR="8775" marT="8775" marB="0" anchor="ctr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48 месяца</a:t>
                      </a:r>
                    </a:p>
                  </a:txBody>
                  <a:tcPr marL="137160" marR="9144" marT="9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60 месяца</a:t>
                      </a:r>
                    </a:p>
                  </a:txBody>
                  <a:tcPr marL="137160" marR="9144" marT="9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4693147"/>
                  </a:ext>
                </a:extLst>
              </a:tr>
              <a:tr h="30641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indent="87313" algn="l" fontAlgn="ctr"/>
                      <a:r>
                        <a:rPr lang="ru-RU" sz="1400" b="1" i="0" u="none" strike="noStrike" dirty="0">
                          <a:solidFill>
                            <a:srgbClr val="003D73"/>
                          </a:solidFill>
                          <a:latin typeface="+mn-lt"/>
                          <a:ea typeface="+mn-ea"/>
                          <a:cs typeface="+mn-cs"/>
                        </a:rPr>
                        <a:t>Купонная </a:t>
                      </a:r>
                      <a:r>
                        <a:rPr lang="ru-RU" sz="1400" b="1" i="0" u="none" strike="noStrike" dirty="0" smtClean="0">
                          <a:solidFill>
                            <a:srgbClr val="003D73"/>
                          </a:solidFill>
                          <a:latin typeface="+mn-lt"/>
                          <a:ea typeface="+mn-ea"/>
                          <a:cs typeface="+mn-cs"/>
                        </a:rPr>
                        <a:t>ставка</a:t>
                      </a:r>
                      <a:endParaRPr lang="ru-RU" sz="1400" b="1" i="0" u="none" strike="noStrike" dirty="0">
                        <a:solidFill>
                          <a:srgbClr val="003D73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775" marR="8775" marT="8775" marB="0" anchor="ctr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7.25%</a:t>
                      </a:r>
                    </a:p>
                  </a:txBody>
                  <a:tcPr marL="137160" marR="9144" marT="9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7.25%</a:t>
                      </a:r>
                    </a:p>
                  </a:txBody>
                  <a:tcPr marL="137160" marR="9144" marT="9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641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indent="87313" algn="l"/>
                      <a:r>
                        <a:rPr lang="ru-RU" sz="1400" b="1" i="0" u="none" strike="noStrike" dirty="0">
                          <a:solidFill>
                            <a:srgbClr val="003D73"/>
                          </a:solidFill>
                          <a:latin typeface="+mn-lt"/>
                          <a:ea typeface="+mn-ea"/>
                          <a:cs typeface="+mn-cs"/>
                        </a:rPr>
                        <a:t>Купонные </a:t>
                      </a:r>
                      <a:r>
                        <a:rPr lang="ru-RU" sz="1400" b="1" i="0" u="none" strike="noStrike" dirty="0" smtClean="0">
                          <a:solidFill>
                            <a:srgbClr val="003D73"/>
                          </a:solidFill>
                          <a:latin typeface="+mn-lt"/>
                          <a:ea typeface="+mn-ea"/>
                          <a:cs typeface="+mn-cs"/>
                        </a:rPr>
                        <a:t>выплаты </a:t>
                      </a:r>
                      <a:endParaRPr lang="ru-RU" sz="1400" b="1" i="0" u="none" strike="noStrike" dirty="0">
                        <a:solidFill>
                          <a:srgbClr val="003D73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775" marR="8775" marT="8775" marB="0" anchor="ctr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ru-RU" sz="1400" b="0" i="0" u="none" strike="noStrike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раз в полгода</a:t>
                      </a:r>
                    </a:p>
                  </a:txBody>
                  <a:tcPr marL="137160" marR="9144" marT="9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ru-RU" sz="1400" b="0" i="0" u="none" strike="noStrike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раз в полгода</a:t>
                      </a:r>
                    </a:p>
                  </a:txBody>
                  <a:tcPr marL="137160" marR="9144" marT="9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641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0" u="none" strike="noStrike" dirty="0" smtClean="0">
                          <a:solidFill>
                            <a:srgbClr val="003D73"/>
                          </a:solidFill>
                          <a:latin typeface="+mn-lt"/>
                          <a:ea typeface="+mn-ea"/>
                          <a:cs typeface="+mn-cs"/>
                        </a:rPr>
                        <a:t>Листинг</a:t>
                      </a:r>
                      <a:endParaRPr lang="ru-RU" sz="1400" b="1" i="0" u="none" strike="noStrike" dirty="0">
                        <a:solidFill>
                          <a:srgbClr val="003D73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Фондовая биржа Армении</a:t>
                      </a: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l" rtl="0" fontAlgn="ctr"/>
                      <a:endParaRPr lang="en-US" sz="1400" b="0" i="0" u="none" strike="noStrike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37160" marR="9144" marT="9144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0077249"/>
                  </a:ext>
                </a:extLst>
              </a:tr>
              <a:tr h="30641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87313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0" u="none" strike="noStrike">
                          <a:solidFill>
                            <a:srgbClr val="003D73"/>
                          </a:solidFill>
                          <a:latin typeface="+mn-lt"/>
                          <a:ea typeface="+mn-ea"/>
                          <a:cs typeface="+mn-cs"/>
                        </a:rPr>
                        <a:t>Организатор </a:t>
                      </a:r>
                    </a:p>
                  </a:txBody>
                  <a:tcPr marL="8775" marR="8775" marT="8775" marB="0" anchor="ctr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ЗАО «Америабанк»</a:t>
                      </a:r>
                    </a:p>
                  </a:txBody>
                  <a:tcPr marL="137160" marR="9144" marT="9144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ЗАО «</a:t>
                      </a:r>
                      <a:r>
                        <a:rPr lang="ru-RU" sz="1400" b="0" i="0" u="none" strike="noStrike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Америабанк</a:t>
                      </a:r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137160" marR="9144" marT="9144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3207891"/>
                  </a:ext>
                </a:extLst>
              </a:tr>
            </a:tbl>
          </a:graphicData>
        </a:graphic>
      </p:graphicFrame>
      <p:sp>
        <p:nvSpPr>
          <p:cNvPr id="15" name="Rectangle 14"/>
          <p:cNvSpPr/>
          <p:nvPr/>
        </p:nvSpPr>
        <p:spPr>
          <a:xfrm>
            <a:off x="2816352" y="-202055"/>
            <a:ext cx="8019288" cy="2457417"/>
          </a:xfrm>
          <a:prstGeom prst="rect">
            <a:avLst/>
          </a:prstGeom>
          <a:noFill/>
          <a:ln>
            <a:noFill/>
          </a:ln>
        </p:spPr>
        <p:txBody>
          <a:bodyPr wrap="square" anchor="ctr" anchorCtr="0">
            <a:noAutofit/>
          </a:bodyPr>
          <a:lstStyle/>
          <a:p>
            <a:pPr marL="171450" indent="-17145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Clr>
                <a:srgbClr val="E8AD11"/>
              </a:buClr>
              <a:buFont typeface="Wingdings" panose="05000000000000000000" pitchFamily="2" charset="2"/>
              <a:buChar char="ü"/>
            </a:pPr>
            <a:r>
              <a:rPr lang="ru-RU" sz="1600" dirty="0">
                <a:ea typeface="Times New Roman" panose="02020603050405020304" pitchFamily="18" charset="0"/>
                <a:cs typeface="Arial" panose="020B0604020202020204" pitchFamily="34" charset="0"/>
              </a:rPr>
              <a:t>Эмитент с самым высоким рейтингом в Армении (</a:t>
            </a:r>
            <a:r>
              <a:rPr lang="ru-RU" sz="1600" dirty="0" err="1">
                <a:ea typeface="Times New Roman" panose="02020603050405020304" pitchFamily="18" charset="0"/>
                <a:cs typeface="Arial" panose="020B0604020202020204" pitchFamily="34" charset="0"/>
              </a:rPr>
              <a:t>Moody’s</a:t>
            </a:r>
            <a:r>
              <a:rPr lang="ru-RU" sz="1600" dirty="0">
                <a:ea typeface="Times New Roman" panose="02020603050405020304" pitchFamily="18" charset="0"/>
                <a:cs typeface="Arial" panose="020B0604020202020204" pitchFamily="34" charset="0"/>
              </a:rPr>
              <a:t> - Ba2)</a:t>
            </a:r>
          </a:p>
          <a:p>
            <a:pPr marL="171450" indent="-17145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Clr>
                <a:srgbClr val="E8AD11"/>
              </a:buClr>
              <a:buFont typeface="Wingdings" panose="05000000000000000000" pitchFamily="2" charset="2"/>
              <a:buChar char="ü"/>
            </a:pPr>
            <a:r>
              <a:rPr lang="ru-RU" sz="1600" dirty="0">
                <a:ea typeface="Times New Roman" panose="02020603050405020304" pitchFamily="18" charset="0"/>
                <a:cs typeface="Arial" panose="020B0604020202020204" pitchFamily="34" charset="0"/>
              </a:rPr>
              <a:t>Крупнейший небанковский корпоративный эмитент на </a:t>
            </a:r>
            <a:r>
              <a:rPr lang="ru-RU" sz="1600" dirty="0" smtClean="0">
                <a:ea typeface="Times New Roman" panose="02020603050405020304" pitchFamily="18" charset="0"/>
                <a:cs typeface="Arial" panose="020B0604020202020204" pitchFamily="34" charset="0"/>
              </a:rPr>
              <a:t>армянском рынке </a:t>
            </a:r>
            <a:r>
              <a:rPr lang="ru-RU" sz="1600" dirty="0">
                <a:ea typeface="Times New Roman" panose="02020603050405020304" pitchFamily="18" charset="0"/>
                <a:cs typeface="Arial" panose="020B0604020202020204" pitchFamily="34" charset="0"/>
              </a:rPr>
              <a:t>капитала (итого 175 млн долларов США)</a:t>
            </a:r>
          </a:p>
          <a:p>
            <a:pPr marL="171450" indent="-17145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Clr>
                <a:srgbClr val="E8AD11"/>
              </a:buClr>
              <a:buFont typeface="Wingdings" panose="05000000000000000000" pitchFamily="2" charset="2"/>
              <a:buChar char="ü"/>
            </a:pPr>
            <a:r>
              <a:rPr lang="ru-RU" sz="1600" dirty="0">
                <a:ea typeface="Times New Roman" panose="02020603050405020304" pitchFamily="18" charset="0"/>
                <a:cs typeface="Arial" panose="020B0604020202020204" pitchFamily="34" charset="0"/>
              </a:rPr>
              <a:t>Активное участие как розничных, так и институциональных инвесторов</a:t>
            </a:r>
          </a:p>
        </p:txBody>
      </p:sp>
      <p:sp>
        <p:nvSpPr>
          <p:cNvPr id="21" name="Rectangle 20"/>
          <p:cNvSpPr/>
          <p:nvPr/>
        </p:nvSpPr>
        <p:spPr>
          <a:xfrm>
            <a:off x="-1181947" y="5406950"/>
            <a:ext cx="5253184" cy="358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Bef>
                <a:spcPts val="300"/>
              </a:spcBef>
              <a:buClr>
                <a:srgbClr val="E8AD11"/>
              </a:buClr>
            </a:pPr>
            <a:r>
              <a:rPr lang="ru-RU" sz="1600" b="1" dirty="0">
                <a:solidFill>
                  <a:srgbClr val="E8AD11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И</a:t>
            </a:r>
            <a:r>
              <a:rPr lang="ru-RU" sz="1600" b="1" dirty="0" smtClean="0">
                <a:solidFill>
                  <a:srgbClr val="E8AD11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нвестор</a:t>
            </a:r>
            <a:r>
              <a:rPr lang="ru-RU" sz="1600" b="1" dirty="0" smtClean="0">
                <a:solidFill>
                  <a:srgbClr val="E8AD11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ы</a:t>
            </a:r>
            <a:endParaRPr lang="ru-RU" sz="1600" b="1" dirty="0">
              <a:solidFill>
                <a:srgbClr val="E8AD11"/>
              </a:solidFill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2330" y="6420852"/>
            <a:ext cx="5553174" cy="251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300"/>
              </a:spcBef>
              <a:buClr>
                <a:srgbClr val="E8AD11"/>
              </a:buClr>
            </a:pPr>
            <a:r>
              <a:rPr lang="ru-RU" sz="900" i="1">
                <a:ea typeface="Times New Roman" panose="02020603050405020304" pitchFamily="18" charset="0"/>
                <a:cs typeface="Arial" panose="020B0604020202020204" pitchFamily="34" charset="0"/>
              </a:rPr>
              <a:t>** Физические и юридические лица, не являющиеся институциональными инвесторами</a:t>
            </a:r>
          </a:p>
        </p:txBody>
      </p:sp>
      <p:sp>
        <p:nvSpPr>
          <p:cNvPr id="22" name="Rectangle 21"/>
          <p:cNvSpPr/>
          <p:nvPr/>
        </p:nvSpPr>
        <p:spPr>
          <a:xfrm>
            <a:off x="32330" y="6167838"/>
            <a:ext cx="5014304" cy="251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300"/>
              </a:spcBef>
              <a:buClr>
                <a:srgbClr val="E8AD11"/>
              </a:buClr>
            </a:pPr>
            <a:r>
              <a:rPr lang="ru-RU" sz="900" i="1">
                <a:ea typeface="Times New Roman" panose="02020603050405020304" pitchFamily="18" charset="0"/>
                <a:cs typeface="Arial" panose="020B0604020202020204" pitchFamily="34" charset="0"/>
              </a:rPr>
              <a:t>* Инвестиционные фонды, банки и другие финансовые учреждения  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5715" y="223029"/>
            <a:ext cx="520099" cy="520099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>
            <a:off x="290535" y="590648"/>
            <a:ext cx="667287" cy="6468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object 2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01557" y="164516"/>
            <a:ext cx="1163361" cy="1176627"/>
          </a:xfrm>
          <a:prstGeom prst="rect">
            <a:avLst/>
          </a:prstGeom>
        </p:spPr>
      </p:pic>
      <p:sp>
        <p:nvSpPr>
          <p:cNvPr id="28" name="Rectangle 27"/>
          <p:cNvSpPr/>
          <p:nvPr/>
        </p:nvSpPr>
        <p:spPr>
          <a:xfrm>
            <a:off x="32330" y="1388212"/>
            <a:ext cx="248087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>
                <a:solidFill>
                  <a:schemeClr val="accent1">
                    <a:lumMod val="50000"/>
                  </a:schemeClr>
                </a:solidFill>
                <a:ea typeface="Montserrat arm" pitchFamily="2" charset="-128"/>
              </a:rPr>
              <a:t>Электрические сети Армении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08839" y="1992750"/>
            <a:ext cx="913067" cy="333742"/>
          </a:xfrm>
          <a:prstGeom prst="rect">
            <a:avLst/>
          </a:prstGeom>
        </p:spPr>
      </p:pic>
      <p:graphicFrame>
        <p:nvGraphicFramePr>
          <p:cNvPr id="34" name="Table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9705680"/>
              </p:ext>
            </p:extLst>
          </p:nvPr>
        </p:nvGraphicFramePr>
        <p:xfrm>
          <a:off x="6891191" y="1951792"/>
          <a:ext cx="3444456" cy="3700286"/>
        </p:xfrm>
        <a:graphic>
          <a:graphicData uri="http://schemas.openxmlformats.org/drawingml/2006/table">
            <a:tbl>
              <a:tblPr/>
              <a:tblGrid>
                <a:gridCol w="1722228">
                  <a:extLst>
                    <a:ext uri="{9D8B030D-6E8A-4147-A177-3AD203B41FA5}">
                      <a16:colId xmlns:a16="http://schemas.microsoft.com/office/drawing/2014/main" val="598238596"/>
                    </a:ext>
                  </a:extLst>
                </a:gridCol>
                <a:gridCol w="17222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4872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i="0" u="none" strike="noStrike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>
                          <a:solidFill>
                            <a:schemeClr val="tx1"/>
                          </a:solidFill>
                          <a:latin typeface="+mn-lt"/>
                        </a:rPr>
                        <a:t>Серия</a:t>
                      </a:r>
                      <a:r>
                        <a:rPr lang="ru-RU" sz="1400" b="0" i="0" u="none" strike="noStrike" baseline="0">
                          <a:solidFill>
                            <a:schemeClr val="tx1"/>
                          </a:solidFill>
                          <a:latin typeface="+mn-lt"/>
                        </a:rPr>
                        <a:t> 3</a:t>
                      </a:r>
                    </a:p>
                    <a:p>
                      <a:pPr algn="l" rtl="0" fontAlgn="ctr"/>
                      <a:endParaRPr lang="en-US" sz="1400" b="1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37160" marR="9144" marT="9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chemeClr val="tx1"/>
                          </a:solidFill>
                          <a:latin typeface="+mn-lt"/>
                        </a:rPr>
                        <a:t>Серия</a:t>
                      </a:r>
                      <a:r>
                        <a:rPr lang="ru-RU" sz="1400" b="0" i="0" u="none" strike="noStrike" baseline="0">
                          <a:solidFill>
                            <a:schemeClr val="tx1"/>
                          </a:solidFill>
                          <a:latin typeface="+mn-lt"/>
                        </a:rPr>
                        <a:t> 4</a:t>
                      </a:r>
                    </a:p>
                  </a:txBody>
                  <a:tcPr marL="137160" marR="9144" marT="9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6330670"/>
                  </a:ext>
                </a:extLst>
              </a:tr>
              <a:tr h="475317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 baseline="0">
                          <a:solidFill>
                            <a:schemeClr val="tx1"/>
                          </a:solidFill>
                          <a:latin typeface="+mn-lt"/>
                        </a:rPr>
                        <a:t>Финансирование и рефинансирование соответствующих проектов</a:t>
                      </a:r>
                    </a:p>
                  </a:txBody>
                  <a:tcPr marL="137160" marR="9144" marT="9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i="0" u="none" strike="noStrike" baseline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37160" marR="9144" marT="9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5457099"/>
                  </a:ext>
                </a:extLst>
              </a:tr>
              <a:tr h="28803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18.11.2024 – 03.02.2025</a:t>
                      </a:r>
                    </a:p>
                  </a:txBody>
                  <a:tcPr marL="137160" marR="9144" marT="9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18.11.2024 – 03.02.2025</a:t>
                      </a:r>
                    </a:p>
                  </a:txBody>
                  <a:tcPr marL="137160" marR="9144" marT="9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6736421"/>
                  </a:ext>
                </a:extLst>
              </a:tr>
              <a:tr h="30960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 </a:t>
                      </a:r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млн</a:t>
                      </a:r>
                      <a:r>
                        <a:rPr lang="en-US" sz="14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40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долларов </a:t>
                      </a:r>
                      <a:r>
                        <a:rPr lang="ru-RU" sz="1400" b="0" i="0" u="none" strike="noStrike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США</a:t>
                      </a:r>
                    </a:p>
                  </a:txBody>
                  <a:tcPr marL="137160" marR="9144" marT="9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6.2 млрд драмов РА (~ 35млн долларов США)</a:t>
                      </a:r>
                    </a:p>
                  </a:txBody>
                  <a:tcPr marL="137160" marR="9144" marT="9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960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72 месяца</a:t>
                      </a:r>
                    </a:p>
                  </a:txBody>
                  <a:tcPr marL="137160" marR="9144" marT="9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72 месяца</a:t>
                      </a:r>
                    </a:p>
                  </a:txBody>
                  <a:tcPr marL="137160" marR="9144" marT="9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4693147"/>
                  </a:ext>
                </a:extLst>
              </a:tr>
              <a:tr h="30960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7.45%</a:t>
                      </a:r>
                    </a:p>
                  </a:txBody>
                  <a:tcPr marL="137160" marR="9144" marT="9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10.75%</a:t>
                      </a:r>
                    </a:p>
                  </a:txBody>
                  <a:tcPr marL="137160" marR="9144" marT="9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05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е</a:t>
                      </a:r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жеквартально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37160" marR="9144" marT="9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е</a:t>
                      </a:r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жеквартально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37160" marR="9144" marT="9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9603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Фондовая биржа Армении</a:t>
                      </a:r>
                    </a:p>
                  </a:txBody>
                  <a:tcPr marL="137160" marR="9144" marT="9144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l" rtl="0" fontAlgn="ctr"/>
                      <a:endParaRPr lang="en-US" sz="1400" b="0" i="0" u="none" strike="noStrike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37160" marR="9144" marT="9144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56355749"/>
                  </a:ext>
                </a:extLst>
              </a:tr>
              <a:tr h="30960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ЗАО «Америабанк»</a:t>
                      </a:r>
                    </a:p>
                  </a:txBody>
                  <a:tcPr marL="137160" marR="9144" marT="9144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ЗАО «</a:t>
                      </a:r>
                      <a:r>
                        <a:rPr lang="ru-RU" sz="1400" b="0" i="0" u="none" strike="noStrike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Америабанк</a:t>
                      </a:r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137160" marR="9144" marT="9144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3207891"/>
                  </a:ext>
                </a:extLst>
              </a:tr>
            </a:tbl>
          </a:graphicData>
        </a:graphic>
      </p:graphicFrame>
      <p:grpSp>
        <p:nvGrpSpPr>
          <p:cNvPr id="9" name="Group 8"/>
          <p:cNvGrpSpPr/>
          <p:nvPr/>
        </p:nvGrpSpPr>
        <p:grpSpPr>
          <a:xfrm>
            <a:off x="601557" y="5706651"/>
            <a:ext cx="5078623" cy="475665"/>
            <a:chOff x="476865" y="5640866"/>
            <a:chExt cx="5078623" cy="475665"/>
          </a:xfrm>
        </p:grpSpPr>
        <p:sp>
          <p:nvSpPr>
            <p:cNvPr id="6" name="Rectangle 5"/>
            <p:cNvSpPr/>
            <p:nvPr/>
          </p:nvSpPr>
          <p:spPr>
            <a:xfrm>
              <a:off x="479323" y="5761054"/>
              <a:ext cx="45719" cy="45719"/>
            </a:xfrm>
            <a:prstGeom prst="rect">
              <a:avLst/>
            </a:prstGeom>
            <a:solidFill>
              <a:srgbClr val="003D73"/>
            </a:solidFill>
            <a:ln>
              <a:solidFill>
                <a:srgbClr val="003D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/>
            </a:p>
          </p:txBody>
        </p:sp>
        <p:sp>
          <p:nvSpPr>
            <p:cNvPr id="43" name="Rectangle 42"/>
            <p:cNvSpPr/>
            <p:nvPr/>
          </p:nvSpPr>
          <p:spPr>
            <a:xfrm>
              <a:off x="541184" y="5640866"/>
              <a:ext cx="5014304" cy="3046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15000"/>
                </a:lnSpc>
                <a:spcBef>
                  <a:spcPts val="300"/>
                </a:spcBef>
                <a:buClr>
                  <a:srgbClr val="E8AD11"/>
                </a:buClr>
              </a:pPr>
              <a:r>
                <a:rPr lang="ru-RU" sz="1200" dirty="0">
                  <a:ea typeface="Times New Roman" panose="02020603050405020304" pitchFamily="18" charset="0"/>
                  <a:cs typeface="Arial" panose="020B0604020202020204" pitchFamily="34" charset="0"/>
                </a:rPr>
                <a:t>Институциональные инвесторы*</a:t>
              </a:r>
            </a:p>
          </p:txBody>
        </p:sp>
        <p:sp>
          <p:nvSpPr>
            <p:cNvPr id="44" name="Rectangle 43"/>
            <p:cNvSpPr/>
            <p:nvPr/>
          </p:nvSpPr>
          <p:spPr>
            <a:xfrm>
              <a:off x="541184" y="5811832"/>
              <a:ext cx="5014304" cy="3046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15000"/>
                </a:lnSpc>
                <a:spcBef>
                  <a:spcPts val="300"/>
                </a:spcBef>
                <a:buClr>
                  <a:srgbClr val="E8AD11"/>
                </a:buClr>
              </a:pPr>
              <a:r>
                <a:rPr lang="ru-RU" sz="1200" dirty="0">
                  <a:ea typeface="Times New Roman" panose="02020603050405020304" pitchFamily="18" charset="0"/>
                  <a:cs typeface="Arial" panose="020B0604020202020204" pitchFamily="34" charset="0"/>
                </a:rPr>
                <a:t>Розничные инвесторы**</a:t>
              </a: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476865" y="5936313"/>
              <a:ext cx="45719" cy="45719"/>
            </a:xfrm>
            <a:prstGeom prst="rect">
              <a:avLst/>
            </a:prstGeom>
            <a:solidFill>
              <a:srgbClr val="ED7D31"/>
            </a:solidFill>
            <a:ln>
              <a:solidFill>
                <a:srgbClr val="ED7D3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/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3313553" y="5973891"/>
            <a:ext cx="45236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>
                <a:solidFill>
                  <a:schemeClr val="bg1"/>
                </a:solidFill>
              </a:rPr>
              <a:t>60%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4182655" y="5981012"/>
            <a:ext cx="45236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>
                <a:solidFill>
                  <a:schemeClr val="bg1"/>
                </a:solidFill>
              </a:rPr>
              <a:t>40%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7977756" y="5968101"/>
            <a:ext cx="45236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>
                <a:solidFill>
                  <a:schemeClr val="bg1"/>
                </a:solidFill>
              </a:rPr>
              <a:t>42%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40389" y="5362422"/>
            <a:ext cx="7771213" cy="447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8897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5904986"/>
              </p:ext>
            </p:extLst>
          </p:nvPr>
        </p:nvGraphicFramePr>
        <p:xfrm>
          <a:off x="5861492" y="1464193"/>
          <a:ext cx="5831403" cy="4323629"/>
        </p:xfrm>
        <a:graphic>
          <a:graphicData uri="http://schemas.openxmlformats.org/drawingml/2006/table">
            <a:tbl>
              <a:tblPr/>
              <a:tblGrid>
                <a:gridCol w="22889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424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5938">
                <a:tc>
                  <a:txBody>
                    <a:bodyPr/>
                    <a:lstStyle/>
                    <a:p>
                      <a:pPr marL="0" indent="87313" algn="l" fontAlgn="ctr"/>
                      <a:r>
                        <a:rPr lang="ru-RU" sz="1400" b="1" i="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Эмитент</a:t>
                      </a:r>
                    </a:p>
                  </a:txBody>
                  <a:tcPr marL="8775" marR="8775" marT="8775" marB="0" anchor="ctr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chemeClr val="tx1"/>
                          </a:solidFill>
                          <a:latin typeface="+mn-lt"/>
                        </a:rPr>
                        <a:t>ОАО «Телеком</a:t>
                      </a:r>
                      <a:r>
                        <a:rPr lang="ru-RU" sz="1400" b="0" i="0" u="none" strike="noStrike" baseline="0">
                          <a:solidFill>
                            <a:schemeClr val="tx1"/>
                          </a:solidFill>
                          <a:latin typeface="+mn-lt"/>
                        </a:rPr>
                        <a:t> Армения</a:t>
                      </a:r>
                      <a:r>
                        <a:rPr lang="ru-RU" sz="1400" b="0" i="0" u="none" strike="noStrike">
                          <a:solidFill>
                            <a:schemeClr val="tx1"/>
                          </a:solidFill>
                          <a:latin typeface="+mn-lt"/>
                        </a:rPr>
                        <a:t>»  </a:t>
                      </a:r>
                    </a:p>
                  </a:txBody>
                  <a:tcPr marL="137160" marR="9144" marT="9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6330670"/>
                  </a:ext>
                </a:extLst>
              </a:tr>
              <a:tr h="425938">
                <a:tc>
                  <a:txBody>
                    <a:bodyPr/>
                    <a:lstStyle/>
                    <a:p>
                      <a:pPr marL="0" marR="0" lvl="0" indent="87313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Цель размещения средств</a:t>
                      </a:r>
                    </a:p>
                  </a:txBody>
                  <a:tcPr marL="8775" marR="8775" marT="8775" marB="0" anchor="ctr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 baseline="0">
                          <a:solidFill>
                            <a:schemeClr val="tx1"/>
                          </a:solidFill>
                          <a:latin typeface="+mn-lt"/>
                        </a:rPr>
                        <a:t>Капитальные расходы и рефинансирование кредитов</a:t>
                      </a:r>
                    </a:p>
                  </a:txBody>
                  <a:tcPr marL="137160" marR="9144" marT="9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5457099"/>
                  </a:ext>
                </a:extLst>
              </a:tr>
              <a:tr h="396261">
                <a:tc>
                  <a:txBody>
                    <a:bodyPr/>
                    <a:lstStyle/>
                    <a:p>
                      <a:pPr marL="0" indent="87313" algn="l" fontAlgn="ctr"/>
                      <a:r>
                        <a:rPr lang="ru-RU" sz="1400" b="1" i="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Период размещения</a:t>
                      </a:r>
                    </a:p>
                  </a:txBody>
                  <a:tcPr marL="8775" marR="8775" marT="8775" marB="0" anchor="ctr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05.12.2024 – 16.12.2024</a:t>
                      </a:r>
                    </a:p>
                  </a:txBody>
                  <a:tcPr marL="137160" marR="9144" marT="9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6736421"/>
                  </a:ext>
                </a:extLst>
              </a:tr>
              <a:tr h="42593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87313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Общий размер </a:t>
                      </a:r>
                    </a:p>
                  </a:txBody>
                  <a:tcPr marL="8775" marR="8775" marT="8775" marB="0" anchor="ctr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75 млн</a:t>
                      </a:r>
                      <a:r>
                        <a:rPr lang="ru-RU" sz="1400" b="0" i="0" u="none" strike="noStrike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долларов США</a:t>
                      </a:r>
                    </a:p>
                  </a:txBody>
                  <a:tcPr marL="137160" marR="9144" marT="9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5938">
                <a:tc>
                  <a:txBody>
                    <a:bodyPr/>
                    <a:lstStyle/>
                    <a:p>
                      <a:pPr marL="87313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Размер по сериям</a:t>
                      </a:r>
                    </a:p>
                  </a:txBody>
                  <a:tcPr marL="8775" marR="8775" marT="8775" marB="0" anchor="ctr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S1: 45 млн долларов США, S2: 20 млн долларов США, S2: 3.9 млрд драмов РА</a:t>
                      </a:r>
                    </a:p>
                  </a:txBody>
                  <a:tcPr marL="137160" marR="9144" marT="9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2370437"/>
                  </a:ext>
                </a:extLst>
              </a:tr>
              <a:tr h="42593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indent="87313" algn="l" fontAlgn="ctr"/>
                      <a:r>
                        <a:rPr lang="ru-RU" sz="1400" b="1" i="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Срок погашения</a:t>
                      </a:r>
                    </a:p>
                  </a:txBody>
                  <a:tcPr marL="8775" marR="8775" marT="8775" marB="0" anchor="ctr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S1: 60 месяцев, S2: 48 месяцев, S3: 60 месяцев</a:t>
                      </a:r>
                      <a:r>
                        <a:rPr lang="ru-RU" sz="1400" b="0" i="0" u="none" strike="noStrike">
                          <a:solidFill>
                            <a:schemeClr val="tx1"/>
                          </a:solidFill>
                          <a:latin typeface="Arial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137160" marR="9144" marT="9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4693147"/>
                  </a:ext>
                </a:extLst>
              </a:tr>
              <a:tr h="42593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indent="87313" algn="l" fontAlgn="ctr"/>
                      <a:r>
                        <a:rPr lang="ru-RU" sz="1400" b="1" i="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Купонная </a:t>
                      </a:r>
                      <a:r>
                        <a:rPr lang="ru-RU" sz="1400" b="1" i="0" u="none" strike="noStrike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ставка</a:t>
                      </a:r>
                      <a:endParaRPr lang="ru-RU" sz="1400" b="1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775" marR="8775" marT="8775" marB="0" anchor="ctr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S1: 7.95%, S2: 7.85%, S3: 11.5%</a:t>
                      </a:r>
                    </a:p>
                  </a:txBody>
                  <a:tcPr marL="137160" marR="9144" marT="9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801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indent="87313" algn="l"/>
                      <a:r>
                        <a:rPr lang="ru-RU" sz="1400" b="1" i="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Купонные </a:t>
                      </a:r>
                      <a:r>
                        <a:rPr lang="ru-RU" sz="1400" b="1" i="0" u="none" strike="noStrike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выплаты </a:t>
                      </a:r>
                      <a:endParaRPr lang="ru-RU" sz="1400" b="1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775" marR="8775" marT="8775" marB="0" anchor="ctr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ru-RU" sz="1400" b="0" i="0" u="none" strike="noStrike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ежеквартально</a:t>
                      </a:r>
                    </a:p>
                  </a:txBody>
                  <a:tcPr marL="137160" marR="9144" marT="9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801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Листинг</a:t>
                      </a:r>
                    </a:p>
                  </a:txBody>
                  <a:tcPr anchor="ctr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Фондовая биржа Армении</a:t>
                      </a: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3072913"/>
                  </a:ext>
                </a:extLst>
              </a:tr>
              <a:tr h="42593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87313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Организатор</a:t>
                      </a:r>
                    </a:p>
                  </a:txBody>
                  <a:tcPr marL="8775" marR="8775" marT="8775" marB="0" anchor="ctr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ЗАО «</a:t>
                      </a:r>
                      <a:r>
                        <a:rPr lang="ru-RU" sz="1400" b="0" i="0" u="none" strike="noStrike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Америабанк</a:t>
                      </a:r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137160" marR="9144" marT="9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3207891"/>
                  </a:ext>
                </a:extLst>
              </a:tr>
            </a:tbl>
          </a:graphicData>
        </a:graphic>
      </p:graphicFrame>
      <p:sp>
        <p:nvSpPr>
          <p:cNvPr id="15" name="Rectangle 14"/>
          <p:cNvSpPr/>
          <p:nvPr/>
        </p:nvSpPr>
        <p:spPr>
          <a:xfrm>
            <a:off x="133523" y="881417"/>
            <a:ext cx="5405631" cy="2715450"/>
          </a:xfrm>
          <a:prstGeom prst="rect">
            <a:avLst/>
          </a:prstGeom>
          <a:noFill/>
          <a:ln>
            <a:noFill/>
          </a:ln>
        </p:spPr>
        <p:txBody>
          <a:bodyPr wrap="square" anchor="ctr" anchorCtr="0">
            <a:noAutofit/>
          </a:bodyPr>
          <a:lstStyle/>
          <a:p>
            <a:pPr marL="171450" indent="-17145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Clr>
                <a:srgbClr val="E8AD11"/>
              </a:buClr>
              <a:buFont typeface="Wingdings" panose="05000000000000000000" pitchFamily="2" charset="2"/>
              <a:buChar char="ü"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Первые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в Армении облигации,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связанные с устойчивым развитием </a:t>
            </a:r>
          </a:p>
          <a:p>
            <a:pPr marL="171450" indent="-17145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Clr>
                <a:srgbClr val="E8AD11"/>
              </a:buClr>
              <a:buFont typeface="Wingdings" panose="05000000000000000000" pitchFamily="2" charset="2"/>
              <a:buChar char="ü"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Один из крупнейших проектов корпоративных облигаций на местном рынке капитала </a:t>
            </a:r>
          </a:p>
          <a:p>
            <a:pPr marL="171450" indent="-17145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Clr>
                <a:srgbClr val="E8AD11"/>
              </a:buClr>
              <a:buFont typeface="Wingdings" panose="05000000000000000000" pitchFamily="2" charset="2"/>
              <a:buChar char="ü"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Участие международных финансовых учреждений</a:t>
            </a:r>
          </a:p>
        </p:txBody>
      </p:sp>
      <p:sp>
        <p:nvSpPr>
          <p:cNvPr id="21" name="Rectangle 20"/>
          <p:cNvSpPr/>
          <p:nvPr/>
        </p:nvSpPr>
        <p:spPr>
          <a:xfrm>
            <a:off x="-331732" y="3639286"/>
            <a:ext cx="5253184" cy="375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Bef>
                <a:spcPts val="300"/>
              </a:spcBef>
              <a:buClr>
                <a:srgbClr val="E8AD11"/>
              </a:buClr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Состав 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инвесторов</a:t>
            </a:r>
            <a:endParaRPr lang="ru-RU" sz="1600" b="1" dirty="0">
              <a:solidFill>
                <a:schemeClr val="accent5">
                  <a:lumMod val="50000"/>
                </a:schemeClr>
              </a:solidFill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800185" y="4726734"/>
            <a:ext cx="922504" cy="8356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buClr>
                <a:srgbClr val="E8AD11"/>
              </a:buClr>
            </a:pPr>
            <a:r>
              <a:rPr lang="ru-RU" sz="1400" b="1">
                <a:ea typeface="Times New Roman" panose="02020603050405020304" pitchFamily="18" charset="0"/>
                <a:cs typeface="Arial" panose="020B0604020202020204" pitchFamily="34" charset="0"/>
              </a:rPr>
              <a:t>75 млн долларов США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921452" y="6336742"/>
            <a:ext cx="5553174" cy="251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300"/>
              </a:spcBef>
              <a:buClr>
                <a:srgbClr val="E8AD11"/>
              </a:buClr>
            </a:pPr>
            <a:r>
              <a:rPr lang="ru-RU" sz="900" i="1">
                <a:ea typeface="Times New Roman" panose="02020603050405020304" pitchFamily="18" charset="0"/>
                <a:cs typeface="Arial" panose="020B0604020202020204" pitchFamily="34" charset="0"/>
              </a:rPr>
              <a:t>* Физические и юридические лица, не являющиеся институциональными инвесторами</a:t>
            </a:r>
          </a:p>
        </p:txBody>
      </p:sp>
      <p:sp>
        <p:nvSpPr>
          <p:cNvPr id="22" name="Rectangle 21"/>
          <p:cNvSpPr/>
          <p:nvPr/>
        </p:nvSpPr>
        <p:spPr>
          <a:xfrm>
            <a:off x="4921452" y="6508226"/>
            <a:ext cx="5014304" cy="251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300"/>
              </a:spcBef>
              <a:buClr>
                <a:srgbClr val="E8AD11"/>
              </a:buClr>
            </a:pPr>
            <a:r>
              <a:rPr lang="ru-RU" sz="900" i="1">
                <a:ea typeface="Times New Roman" panose="02020603050405020304" pitchFamily="18" charset="0"/>
                <a:cs typeface="Arial" panose="020B0604020202020204" pitchFamily="34" charset="0"/>
              </a:rPr>
              <a:t>** Инвестиционные фонды, банки и другие финансовые учреждения  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5715" y="223029"/>
            <a:ext cx="520099" cy="520099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>
            <a:off x="290535" y="590648"/>
            <a:ext cx="667287" cy="6468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" name="Picture 29" descr="Team Telecom Armenia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79" y="223029"/>
            <a:ext cx="2397797" cy="1051869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1" name="Chart 3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91898449"/>
              </p:ext>
            </p:extLst>
          </p:nvPr>
        </p:nvGraphicFramePr>
        <p:xfrm>
          <a:off x="0" y="3987225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506826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hink-cell data - do not delete" hidden="1">
            <a:extLst>
              <a:ext uri="{FF2B5EF4-FFF2-40B4-BE49-F238E27FC236}">
                <a16:creationId xmlns:a16="http://schemas.microsoft.com/office/drawing/2014/main" id="{B235F55A-2859-4DE8-A808-AAADAD3A54CB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6" name="think-cell Slide" r:id="rId5" imgW="359" imgH="355" progId="TCLayout.ActiveDocument.1">
                  <p:embed/>
                </p:oleObj>
              </mc:Choice>
              <mc:Fallback>
                <p:oleObj name="think-cell Slide" r:id="rId5" imgW="359" imgH="355" progId="TCLayout.ActiveDocument.1">
                  <p:embed/>
                  <p:pic>
                    <p:nvPicPr>
                      <p:cNvPr id="1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B235F55A-2859-4DE8-A808-AAADAD3A54C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1D6AF15C-71CC-430A-9746-6E6CB49B5AF9}"/>
              </a:ext>
            </a:extLst>
          </p:cNvPr>
          <p:cNvSpPr txBox="1"/>
          <p:nvPr/>
        </p:nvSpPr>
        <p:spPr>
          <a:xfrm>
            <a:off x="-3311062" y="2162235"/>
            <a:ext cx="1147467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sz="1400" b="1">
                <a:solidFill>
                  <a:srgbClr val="E30613"/>
                </a:solidFill>
              </a:rPr>
              <a:t>Условия облигаций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0EE7B2F-EF2F-49AC-AE63-90971B4862C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70" y="6380513"/>
            <a:ext cx="1187799" cy="294911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FD578D3-A260-484A-A383-43B789AD8A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3090905"/>
              </p:ext>
            </p:extLst>
          </p:nvPr>
        </p:nvGraphicFramePr>
        <p:xfrm>
          <a:off x="1519237" y="2470012"/>
          <a:ext cx="10219649" cy="39788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35021">
                  <a:extLst>
                    <a:ext uri="{9D8B030D-6E8A-4147-A177-3AD203B41FA5}">
                      <a16:colId xmlns:a16="http://schemas.microsoft.com/office/drawing/2014/main" val="635460850"/>
                    </a:ext>
                  </a:extLst>
                </a:gridCol>
                <a:gridCol w="5884628">
                  <a:extLst>
                    <a:ext uri="{9D8B030D-6E8A-4147-A177-3AD203B41FA5}">
                      <a16:colId xmlns:a16="http://schemas.microsoft.com/office/drawing/2014/main" val="2639438719"/>
                    </a:ext>
                  </a:extLst>
                </a:gridCol>
              </a:tblGrid>
              <a:tr h="360191">
                <a:tc>
                  <a:txBody>
                    <a:bodyPr/>
                    <a:lstStyle/>
                    <a:p>
                      <a:r>
                        <a:rPr lang="ru-RU" sz="1500" b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Общий </a:t>
                      </a:r>
                      <a:r>
                        <a:rPr lang="ru-RU" sz="1500" b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объем</a:t>
                      </a:r>
                      <a:endParaRPr lang="ru-RU" sz="15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>
                          <a:solidFill>
                            <a:schemeClr val="tx1"/>
                          </a:solidFill>
                          <a:latin typeface="+mn-lt"/>
                          <a:cs typeface="Calibri" panose="020F0502020204030204" pitchFamily="34" charset="0"/>
                        </a:rPr>
                        <a:t>80,000,000 долларов США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60913440"/>
                  </a:ext>
                </a:extLst>
              </a:tr>
              <a:tr h="3601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1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Номинальная стоимость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>
                          <a:solidFill>
                            <a:schemeClr val="tx1"/>
                          </a:solidFill>
                          <a:latin typeface="+mn-lt"/>
                          <a:cs typeface="Calibri" panose="020F0502020204030204" pitchFamily="34" charset="0"/>
                        </a:rPr>
                        <a:t>100 долларов США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92030162"/>
                  </a:ext>
                </a:extLst>
              </a:tr>
              <a:tr h="3601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1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Срок погашения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>
                          <a:solidFill>
                            <a:schemeClr val="tx1"/>
                          </a:solidFill>
                          <a:latin typeface="+mn-lt"/>
                          <a:cs typeface="Calibri" panose="020F0502020204030204" pitchFamily="34" charset="0"/>
                        </a:rPr>
                        <a:t>36 месяца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36930201"/>
                  </a:ext>
                </a:extLst>
              </a:tr>
              <a:tr h="3601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Купонная </a:t>
                      </a:r>
                      <a:r>
                        <a:rPr lang="ru-RU" sz="1500" b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ставка</a:t>
                      </a:r>
                      <a:endParaRPr lang="ru-RU" sz="15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>
                          <a:solidFill>
                            <a:schemeClr val="tx1"/>
                          </a:solidFill>
                          <a:latin typeface="+mn-lt"/>
                          <a:cs typeface="Calibri" panose="020F0502020204030204" pitchFamily="34" charset="0"/>
                        </a:rPr>
                        <a:t>7.65%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83952277"/>
                  </a:ext>
                </a:extLst>
              </a:tr>
              <a:tr h="3601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Купонные </a:t>
                      </a:r>
                      <a:r>
                        <a:rPr lang="ru-RU" sz="1500" b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выплаты </a:t>
                      </a:r>
                      <a:endParaRPr lang="ru-RU" sz="15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>
                          <a:solidFill>
                            <a:schemeClr val="tx1"/>
                          </a:solidFill>
                          <a:latin typeface="+mn-lt"/>
                          <a:cs typeface="Calibri" panose="020F0502020204030204" pitchFamily="34" charset="0"/>
                        </a:rPr>
                        <a:t>6 месяцев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57081832"/>
                  </a:ext>
                </a:extLst>
              </a:tr>
              <a:tr h="3601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1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Минимальные количество приобретаемых облигаций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>
                          <a:solidFill>
                            <a:schemeClr val="tx1"/>
                          </a:solidFill>
                          <a:latin typeface="+mn-lt"/>
                          <a:cs typeface="Calibri" panose="020F0502020204030204" pitchFamily="34" charset="0"/>
                        </a:rPr>
                        <a:t>10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03023601"/>
                  </a:ext>
                </a:extLst>
              </a:tr>
              <a:tr h="3601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Период размещения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>
                          <a:solidFill>
                            <a:schemeClr val="tx1"/>
                          </a:solidFill>
                          <a:latin typeface="+mn-lt"/>
                          <a:cs typeface="Calibri" panose="020F0502020204030204" pitchFamily="34" charset="0"/>
                        </a:rPr>
                        <a:t>С 12 февраля 2025г. до 23 июня 2025г.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75751226"/>
                  </a:ext>
                </a:extLst>
              </a:tr>
              <a:tr h="3601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Цель размещения средств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 dirty="0">
                          <a:solidFill>
                            <a:schemeClr val="tx1"/>
                          </a:solidFill>
                          <a:latin typeface="+mn-lt"/>
                          <a:cs typeface="Calibri" panose="020F0502020204030204" pitchFamily="34" charset="0"/>
                        </a:rPr>
                        <a:t>Рефинансирование </a:t>
                      </a:r>
                      <a:r>
                        <a:rPr lang="ru-RU" sz="1500" b="0" dirty="0" smtClean="0">
                          <a:solidFill>
                            <a:schemeClr val="tx1"/>
                          </a:solidFill>
                          <a:latin typeface="+mn-lt"/>
                          <a:cs typeface="Calibri" panose="020F0502020204030204" pitchFamily="34" charset="0"/>
                        </a:rPr>
                        <a:t>кредитов,</a:t>
                      </a:r>
                      <a:r>
                        <a:rPr lang="ru-RU" sz="1500" b="0" baseline="0" dirty="0" smtClean="0">
                          <a:solidFill>
                            <a:schemeClr val="tx1"/>
                          </a:solidFill>
                          <a:latin typeface="+mn-lt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ru-RU" sz="1500" b="0" baseline="0" dirty="0">
                          <a:solidFill>
                            <a:schemeClr val="tx1"/>
                          </a:solidFill>
                          <a:latin typeface="+mn-lt"/>
                          <a:cs typeface="Calibri" panose="020F0502020204030204" pitchFamily="34" charset="0"/>
                        </a:rPr>
                        <a:t>капитальные и другие стратегические расходы</a:t>
                      </a:r>
                      <a:r>
                        <a:rPr lang="ru-RU" sz="1500" b="0" dirty="0">
                          <a:solidFill>
                            <a:schemeClr val="tx1"/>
                          </a:solidFill>
                          <a:latin typeface="+mn-lt"/>
                          <a:cs typeface="Calibri" panose="020F0502020204030204" pitchFamily="34" charset="0"/>
                        </a:rPr>
                        <a:t>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18266775"/>
                  </a:ext>
                </a:extLst>
              </a:tr>
              <a:tr h="3601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1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Листинг/допуск к торговле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>
                          <a:solidFill>
                            <a:schemeClr val="tx1"/>
                          </a:solidFill>
                          <a:latin typeface="+mn-lt"/>
                          <a:cs typeface="Calibri" panose="020F0502020204030204" pitchFamily="34" charset="0"/>
                        </a:rPr>
                        <a:t>Фондовая биржа Армении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2312801"/>
                  </a:ext>
                </a:extLst>
              </a:tr>
              <a:tr h="3601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1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Организатор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 dirty="0">
                          <a:solidFill>
                            <a:schemeClr val="tx1"/>
                          </a:solidFill>
                          <a:latin typeface="+mn-lt"/>
                          <a:cs typeface="Calibri" panose="020F0502020204030204" pitchFamily="34" charset="0"/>
                        </a:rPr>
                        <a:t>ЗАО «</a:t>
                      </a:r>
                      <a:r>
                        <a:rPr lang="ru-RU" sz="1500" b="0" dirty="0" err="1">
                          <a:solidFill>
                            <a:schemeClr val="tx1"/>
                          </a:solidFill>
                          <a:latin typeface="+mn-lt"/>
                          <a:cs typeface="Calibri" panose="020F0502020204030204" pitchFamily="34" charset="0"/>
                        </a:rPr>
                        <a:t>Америабанк</a:t>
                      </a:r>
                      <a:r>
                        <a:rPr lang="ru-RU" sz="1500" b="0" dirty="0">
                          <a:solidFill>
                            <a:schemeClr val="tx1"/>
                          </a:solidFill>
                          <a:latin typeface="+mn-lt"/>
                          <a:cs typeface="Calibri" panose="020F0502020204030204" pitchFamily="34" charset="0"/>
                        </a:rPr>
                        <a:t>»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62552690"/>
                  </a:ext>
                </a:extLst>
              </a:tr>
            </a:tbl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5715" y="223029"/>
            <a:ext cx="520099" cy="52009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86EC959-94E4-4D91-9440-DF390915D2C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10" y="1167489"/>
            <a:ext cx="731520" cy="73152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A8738DF-6FA1-4BAA-A686-BB57D16DABA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3454" y="1167489"/>
            <a:ext cx="731520" cy="73152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4D9E734-795E-4693-9243-7459B0F1C1B0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2232" y="1167489"/>
            <a:ext cx="731520" cy="73152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E6CA3C56-1210-435A-95FF-410116E35BD4}"/>
              </a:ext>
            </a:extLst>
          </p:cNvPr>
          <p:cNvSpPr/>
          <p:nvPr/>
        </p:nvSpPr>
        <p:spPr>
          <a:xfrm>
            <a:off x="1052530" y="1240862"/>
            <a:ext cx="28611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>
                <a:solidFill>
                  <a:srgbClr val="E30613"/>
                </a:solidFill>
              </a:rPr>
              <a:t>Абсолютный лидер в секторе мобильной связи 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6C9102A-8847-4D48-943E-2B408B267DAF}"/>
              </a:ext>
            </a:extLst>
          </p:cNvPr>
          <p:cNvSpPr/>
          <p:nvPr/>
        </p:nvSpPr>
        <p:spPr>
          <a:xfrm>
            <a:off x="4873752" y="1347318"/>
            <a:ext cx="28611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>
                <a:solidFill>
                  <a:srgbClr val="E30613"/>
                </a:solidFill>
              </a:rPr>
              <a:t>Стабильно высокая доходность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2383B5A-8062-45CE-A5A8-1C081D1FDC02}"/>
              </a:ext>
            </a:extLst>
          </p:cNvPr>
          <p:cNvSpPr/>
          <p:nvPr/>
        </p:nvSpPr>
        <p:spPr>
          <a:xfrm>
            <a:off x="8694974" y="1347318"/>
            <a:ext cx="28611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1773238" algn="l"/>
              </a:tabLst>
            </a:pPr>
            <a:r>
              <a:rPr lang="ru-RU" sz="1600" b="1">
                <a:solidFill>
                  <a:srgbClr val="E30613"/>
                </a:solidFill>
              </a:rPr>
              <a:t>Низкая долговая нагрузка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2840377-B665-47F9-91F1-987363A2AD02}"/>
              </a:ext>
            </a:extLst>
          </p:cNvPr>
          <p:cNvSpPr txBox="1"/>
          <p:nvPr/>
        </p:nvSpPr>
        <p:spPr>
          <a:xfrm>
            <a:off x="92870" y="-142667"/>
            <a:ext cx="10110958" cy="1887696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>
              <a:lnSpc>
                <a:spcPts val="7000"/>
              </a:lnSpc>
            </a:pPr>
            <a:r>
              <a:rPr lang="ru-RU" sz="4000" b="1">
                <a:solidFill>
                  <a:srgbClr val="E30611"/>
                </a:solidFill>
                <a:ea typeface="Montserrat arm" pitchFamily="2" charset="-128"/>
                <a:cs typeface="Arial" panose="020B0604020202020204" pitchFamily="34" charset="0"/>
              </a:rPr>
              <a:t>Viva Армения </a:t>
            </a:r>
            <a:r>
              <a:rPr lang="ru-RU" sz="2800" b="1">
                <a:solidFill>
                  <a:srgbClr val="E30611"/>
                </a:solidFill>
                <a:ea typeface="Montserrat arm" pitchFamily="2" charset="-128"/>
                <a:cs typeface="Arial" panose="020B0604020202020204" pitchFamily="34" charset="0"/>
              </a:rPr>
              <a:t/>
            </a:r>
            <a:br>
              <a:rPr lang="ru-RU" sz="2800" b="1">
                <a:solidFill>
                  <a:srgbClr val="E30611"/>
                </a:solidFill>
                <a:ea typeface="Montserrat arm" pitchFamily="2" charset="-128"/>
                <a:cs typeface="Arial" panose="020B0604020202020204" pitchFamily="34" charset="0"/>
              </a:rPr>
            </a:br>
            <a:endParaRPr lang="ru-RU" sz="2800" b="1">
              <a:solidFill>
                <a:srgbClr val="E30611"/>
              </a:solidFill>
              <a:ea typeface="Montserrat arm" pitchFamily="2" charset="-128"/>
              <a:cs typeface="Arial" panose="020B0604020202020204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380931" y="2470012"/>
            <a:ext cx="1024483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036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0557304-13BB-458D-812C-D7AB30DE287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4715" y="436386"/>
            <a:ext cx="2974483" cy="466208"/>
          </a:xfrm>
          <a:prstGeom prst="rect">
            <a:avLst/>
          </a:prstGeom>
        </p:spPr>
      </p:pic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79350860"/>
              </p:ext>
            </p:extLst>
          </p:nvPr>
        </p:nvGraphicFramePr>
        <p:xfrm>
          <a:off x="7282337" y="2828877"/>
          <a:ext cx="1892474" cy="1475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46191" y="3535391"/>
            <a:ext cx="61515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b="1" dirty="0">
                <a:solidFill>
                  <a:schemeClr val="bg2">
                    <a:lumMod val="25000"/>
                  </a:schemeClr>
                </a:solidFill>
              </a:rPr>
              <a:t>Значительное присутствие на рынке: 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30% доли рынка</a:t>
            </a:r>
          </a:p>
        </p:txBody>
      </p:sp>
      <p:sp>
        <p:nvSpPr>
          <p:cNvPr id="7" name="Rectangle 6"/>
          <p:cNvSpPr/>
          <p:nvPr/>
        </p:nvSpPr>
        <p:spPr>
          <a:xfrm>
            <a:off x="334116" y="5733212"/>
            <a:ext cx="68252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b="1" dirty="0">
                <a:solidFill>
                  <a:schemeClr val="bg2">
                    <a:lumMod val="25000"/>
                  </a:schemeClr>
                </a:solidFill>
              </a:rPr>
              <a:t>Ведущий банк-эмитент: 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50% доли рынка в банковском секторе</a:t>
            </a:r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06395269"/>
              </p:ext>
            </p:extLst>
          </p:nvPr>
        </p:nvGraphicFramePr>
        <p:xfrm>
          <a:off x="7159358" y="3987088"/>
          <a:ext cx="2138432" cy="14721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96925" y="181303"/>
            <a:ext cx="6154405" cy="2333023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bg2">
                    <a:lumMod val="25000"/>
                  </a:schemeClr>
                </a:solidFill>
                <a:latin typeface="+mn-lt"/>
              </a:rPr>
              <a:t>Ведущий эмитент корпоративных облигаций на армянском рынке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97724" y="1261524"/>
            <a:ext cx="5506409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000" dirty="0">
                <a:solidFill>
                  <a:srgbClr val="66A34E"/>
                </a:solidFill>
              </a:rPr>
              <a:t>Общий объем выпущенных облигаций: 800 млн. долларов США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000" dirty="0">
                <a:solidFill>
                  <a:srgbClr val="66A34E"/>
                </a:solidFill>
              </a:rPr>
              <a:t>Общий объем находящихся в обращении </a:t>
            </a:r>
            <a:r>
              <a:rPr lang="ru-RU" sz="2000" dirty="0" smtClean="0">
                <a:solidFill>
                  <a:srgbClr val="66A34E"/>
                </a:solidFill>
              </a:rPr>
              <a:t>облигаций</a:t>
            </a:r>
            <a:r>
              <a:rPr lang="ru-RU" sz="2000" dirty="0" smtClean="0">
                <a:solidFill>
                  <a:srgbClr val="66A34E"/>
                </a:solidFill>
              </a:rPr>
              <a:t>: </a:t>
            </a:r>
            <a:r>
              <a:rPr lang="ru-RU" sz="2000" dirty="0">
                <a:solidFill>
                  <a:srgbClr val="66A34E"/>
                </a:solidFill>
              </a:rPr>
              <a:t>380 млн. долларов США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000" dirty="0">
                <a:solidFill>
                  <a:srgbClr val="66A34E"/>
                </a:solidFill>
              </a:rPr>
              <a:t>Более 70 </a:t>
            </a:r>
            <a:r>
              <a:rPr lang="ru-RU" sz="2000" dirty="0" err="1">
                <a:solidFill>
                  <a:srgbClr val="66A34E"/>
                </a:solidFill>
              </a:rPr>
              <a:t>траншев</a:t>
            </a:r>
            <a:endParaRPr lang="ru-RU" sz="2000" dirty="0">
              <a:solidFill>
                <a:srgbClr val="66A34E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dirty="0" smtClean="0"/>
          </a:p>
        </p:txBody>
      </p:sp>
      <p:graphicFrame>
        <p:nvGraphicFramePr>
          <p:cNvPr id="11" name="Chart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9527460"/>
              </p:ext>
            </p:extLst>
          </p:nvPr>
        </p:nvGraphicFramePr>
        <p:xfrm>
          <a:off x="7282337" y="5187090"/>
          <a:ext cx="1892808" cy="14721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46191" y="4565303"/>
            <a:ext cx="67905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b="1" dirty="0">
                <a:solidFill>
                  <a:schemeClr val="bg2">
                    <a:lumMod val="25000"/>
                  </a:schemeClr>
                </a:solidFill>
              </a:rPr>
              <a:t>Значительный объем выпуска в долларах США: 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около</a:t>
            </a:r>
            <a:r>
              <a:rPr lang="ru-RU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50% от облигаций в долларах США</a:t>
            </a:r>
          </a:p>
        </p:txBody>
      </p:sp>
    </p:spTree>
    <p:extLst>
      <p:ext uri="{BB962C8B-B14F-4D97-AF65-F5344CB8AC3E}">
        <p14:creationId xmlns:p14="http://schemas.microsoft.com/office/powerpoint/2010/main" val="3138056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7979</TotalTime>
  <Words>609</Words>
  <Application>Microsoft Office PowerPoint</Application>
  <PresentationFormat>Widescreen</PresentationFormat>
  <Paragraphs>143</Paragraphs>
  <Slides>6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6" baseType="lpstr">
      <vt:lpstr>Arial</vt:lpstr>
      <vt:lpstr>Calibri</vt:lpstr>
      <vt:lpstr>Calibri Light</vt:lpstr>
      <vt:lpstr>Montserrat arm</vt:lpstr>
      <vt:lpstr>Montserrat arm Light</vt:lpstr>
      <vt:lpstr>Montserrat arm SemiBold</vt:lpstr>
      <vt:lpstr>Times New Roman</vt:lpstr>
      <vt:lpstr>Wingdings</vt:lpstr>
      <vt:lpstr>Office Theme</vt:lpstr>
      <vt:lpstr>think-cell Slide</vt:lpstr>
      <vt:lpstr>PowerPoint Presentation</vt:lpstr>
      <vt:lpstr>Ведущий организатор/андеррайтер на армянском рынке </vt:lpstr>
      <vt:lpstr>PowerPoint Presentation</vt:lpstr>
      <vt:lpstr>PowerPoint Presentation</vt:lpstr>
      <vt:lpstr>PowerPoint Presentation</vt:lpstr>
      <vt:lpstr>Ведущий эмитент корпоративных облигаций на армянском рынке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Tigran M. Davtyan</dc:creator>
  <cp:lastModifiedBy>Shushanik Hovsepyan</cp:lastModifiedBy>
  <cp:revision>115</cp:revision>
  <dcterms:created xsi:type="dcterms:W3CDTF">2025-03-11T12:42:49Z</dcterms:created>
  <dcterms:modified xsi:type="dcterms:W3CDTF">2025-03-19T12:44:52Z</dcterms:modified>
</cp:coreProperties>
</file>